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1" r:id="rId3"/>
    <p:sldId id="297" r:id="rId4"/>
    <p:sldId id="298" r:id="rId5"/>
    <p:sldId id="296" r:id="rId6"/>
    <p:sldId id="295" r:id="rId7"/>
    <p:sldId id="263" r:id="rId8"/>
    <p:sldId id="291" r:id="rId9"/>
    <p:sldId id="292" r:id="rId10"/>
    <p:sldId id="270" r:id="rId11"/>
    <p:sldId id="264" r:id="rId12"/>
    <p:sldId id="265" r:id="rId13"/>
    <p:sldId id="266" r:id="rId14"/>
    <p:sldId id="267" r:id="rId15"/>
    <p:sldId id="290" r:id="rId16"/>
    <p:sldId id="260" r:id="rId17"/>
    <p:sldId id="275" r:id="rId18"/>
    <p:sldId id="271" r:id="rId19"/>
    <p:sldId id="301" r:id="rId20"/>
    <p:sldId id="300" r:id="rId21"/>
    <p:sldId id="262" r:id="rId22"/>
    <p:sldId id="274" r:id="rId23"/>
    <p:sldId id="276" r:id="rId24"/>
    <p:sldId id="299" r:id="rId25"/>
    <p:sldId id="277" r:id="rId26"/>
    <p:sldId id="273" r:id="rId27"/>
    <p:sldId id="268" r:id="rId28"/>
    <p:sldId id="288" r:id="rId29"/>
  </p:sldIdLst>
  <p:sldSz cx="12192000" cy="6858000"/>
  <p:notesSz cx="6858000" cy="9144000"/>
  <p:custDataLst>
    <p:tags r:id="rId31"/>
  </p:custData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852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60C17-6218-43FD-8068-7EABB2938D13}" type="datetimeFigureOut">
              <a:rPr lang="hu-HU" smtClean="0"/>
              <a:t>2015.06.24.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5309B-5A79-48B2-A718-30B51B4E7A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25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8675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954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6511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7268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1924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8675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1969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6109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180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8208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8675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8675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688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3107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9057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8675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9402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55390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7741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8675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8675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8675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0086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0086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8675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Épület homlokzatoknál egyre nagyobb teret nyernek az üvegek. Mert hőt engednek be/vagy nem – kívánság szerint;</a:t>
            </a:r>
            <a:r>
              <a:rPr lang="hu-HU" baseline="0" dirty="0" smtClean="0"/>
              <a:t> mert transzparensek; mert vidámabb bent az élet a világosság miatt; mert gyorsabb az építkezés; mert látványosabb; mert modernebb; </a:t>
            </a:r>
          </a:p>
          <a:p>
            <a:r>
              <a:rPr lang="hu-HU" baseline="0" dirty="0" smtClean="0"/>
              <a:t>Bármiért is: úgy tűnik, hogy ez a jövő.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9F54-58D8-4D49-B586-2A3A3F1E829A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385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46C5-BD90-4011-91AB-0DC70C9DDE82}" type="datetimeFigureOut">
              <a:rPr lang="hu-HU" smtClean="0"/>
              <a:t>2015.06.24.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A880-7BA7-46FC-A18F-D1E168B321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1721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46C5-BD90-4011-91AB-0DC70C9DDE82}" type="datetimeFigureOut">
              <a:rPr lang="hu-HU" smtClean="0"/>
              <a:t>2015.06.24.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A880-7BA7-46FC-A18F-D1E168B321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1130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46C5-BD90-4011-91AB-0DC70C9DDE82}" type="datetimeFigureOut">
              <a:rPr lang="hu-HU" smtClean="0"/>
              <a:t>2015.06.24.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A880-7BA7-46FC-A18F-D1E168B321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236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46C5-BD90-4011-91AB-0DC70C9DDE82}" type="datetimeFigureOut">
              <a:rPr lang="hu-HU" smtClean="0"/>
              <a:t>2015.06.24.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A880-7BA7-46FC-A18F-D1E168B321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364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46C5-BD90-4011-91AB-0DC70C9DDE82}" type="datetimeFigureOut">
              <a:rPr lang="hu-HU" smtClean="0"/>
              <a:t>2015.06.24.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A880-7BA7-46FC-A18F-D1E168B321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19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46C5-BD90-4011-91AB-0DC70C9DDE82}" type="datetimeFigureOut">
              <a:rPr lang="hu-HU" smtClean="0"/>
              <a:t>2015.06.24.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A880-7BA7-46FC-A18F-D1E168B321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4093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46C5-BD90-4011-91AB-0DC70C9DDE82}" type="datetimeFigureOut">
              <a:rPr lang="hu-HU" smtClean="0"/>
              <a:t>2015.06.24.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A880-7BA7-46FC-A18F-D1E168B321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5803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46C5-BD90-4011-91AB-0DC70C9DDE82}" type="datetimeFigureOut">
              <a:rPr lang="hu-HU" smtClean="0"/>
              <a:t>2015.06.24.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A880-7BA7-46FC-A18F-D1E168B321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469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46C5-BD90-4011-91AB-0DC70C9DDE82}" type="datetimeFigureOut">
              <a:rPr lang="hu-HU" smtClean="0"/>
              <a:t>2015.06.24.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A880-7BA7-46FC-A18F-D1E168B321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463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46C5-BD90-4011-91AB-0DC70C9DDE82}" type="datetimeFigureOut">
              <a:rPr lang="hu-HU" smtClean="0"/>
              <a:t>2015.06.24.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A880-7BA7-46FC-A18F-D1E168B321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7765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46C5-BD90-4011-91AB-0DC70C9DDE82}" type="datetimeFigureOut">
              <a:rPr lang="hu-HU" smtClean="0"/>
              <a:t>2015.06.24.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A880-7BA7-46FC-A18F-D1E168B321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929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746C5-BD90-4011-91AB-0DC70C9DDE82}" type="datetimeFigureOut">
              <a:rPr lang="hu-HU" smtClean="0"/>
              <a:t>2015.06.24.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DA880-7BA7-46FC-A18F-D1E168B321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43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1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12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64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.pn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10" Type="http://schemas.openxmlformats.org/officeDocument/2006/relationships/image" Target="../media/image73.jpg"/><Relationship Id="rId4" Type="http://schemas.openxmlformats.org/officeDocument/2006/relationships/image" Target="../media/image12.png"/><Relationship Id="rId9" Type="http://schemas.openxmlformats.org/officeDocument/2006/relationships/image" Target="../media/image7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.png"/><Relationship Id="rId7" Type="http://schemas.openxmlformats.org/officeDocument/2006/relationships/image" Target="../media/image76.jpe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11" Type="http://schemas.openxmlformats.org/officeDocument/2006/relationships/image" Target="../media/image23.pn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12.png"/><Relationship Id="rId9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1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1.png"/><Relationship Id="rId21" Type="http://schemas.openxmlformats.org/officeDocument/2006/relationships/image" Target="../media/image108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24" Type="http://schemas.openxmlformats.org/officeDocument/2006/relationships/image" Target="../media/image111.png"/><Relationship Id="rId5" Type="http://schemas.openxmlformats.org/officeDocument/2006/relationships/image" Target="../media/image92.jpeg"/><Relationship Id="rId15" Type="http://schemas.openxmlformats.org/officeDocument/2006/relationships/image" Target="../media/image102.png"/><Relationship Id="rId23" Type="http://schemas.openxmlformats.org/officeDocument/2006/relationships/image" Target="../media/image110.png"/><Relationship Id="rId10" Type="http://schemas.openxmlformats.org/officeDocument/2006/relationships/image" Target="../media/image97.jpeg"/><Relationship Id="rId19" Type="http://schemas.openxmlformats.org/officeDocument/2006/relationships/image" Target="../media/image106.png"/><Relationship Id="rId4" Type="http://schemas.openxmlformats.org/officeDocument/2006/relationships/image" Target="../media/image12.png"/><Relationship Id="rId9" Type="http://schemas.openxmlformats.org/officeDocument/2006/relationships/image" Target="../media/image96.jpeg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0.png"/><Relationship Id="rId3" Type="http://schemas.openxmlformats.org/officeDocument/2006/relationships/image" Target="../media/image1.png"/><Relationship Id="rId7" Type="http://schemas.openxmlformats.org/officeDocument/2006/relationships/image" Target="../media/image114.jpe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11" Type="http://schemas.openxmlformats.org/officeDocument/2006/relationships/image" Target="../media/image118.gif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jpeg"/><Relationship Id="rId4" Type="http://schemas.openxmlformats.org/officeDocument/2006/relationships/image" Target="../media/image12.png"/><Relationship Id="rId9" Type="http://schemas.openxmlformats.org/officeDocument/2006/relationships/image" Target="../media/image116.png"/><Relationship Id="rId14" Type="http://schemas.openxmlformats.org/officeDocument/2006/relationships/image" Target="../media/image1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12.png"/><Relationship Id="rId9" Type="http://schemas.openxmlformats.org/officeDocument/2006/relationships/image" Target="../media/image13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2.png"/><Relationship Id="rId10" Type="http://schemas.openxmlformats.org/officeDocument/2006/relationships/image" Target="../media/image20.jpeg"/><Relationship Id="rId4" Type="http://schemas.openxmlformats.org/officeDocument/2006/relationships/image" Target="../media/image1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098" y="818563"/>
            <a:ext cx="7455502" cy="40524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607" y="5744589"/>
            <a:ext cx="2429638" cy="70629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329" y="5452363"/>
            <a:ext cx="1747193" cy="82892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6607" y="5658751"/>
            <a:ext cx="2299382" cy="70273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2" y="5866825"/>
            <a:ext cx="2857499" cy="46181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1502" y="5692402"/>
            <a:ext cx="1435820" cy="845539"/>
          </a:xfrm>
          <a:prstGeom prst="rect">
            <a:avLst/>
          </a:prstGeom>
        </p:spPr>
      </p:pic>
      <p:cxnSp>
        <p:nvCxnSpPr>
          <p:cNvPr id="12" name="Egyenes összekötő 11"/>
          <p:cNvCxnSpPr/>
          <p:nvPr/>
        </p:nvCxnSpPr>
        <p:spPr>
          <a:xfrm>
            <a:off x="-190500" y="5452363"/>
            <a:ext cx="1261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-190500" y="6684263"/>
            <a:ext cx="1261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ép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70" y="5697937"/>
            <a:ext cx="1513252" cy="845539"/>
          </a:xfrm>
          <a:prstGeom prst="rect">
            <a:avLst/>
          </a:prstGeom>
          <a:solidFill>
            <a:schemeClr val="tx1">
              <a:lumMod val="95000"/>
            </a:schemeClr>
          </a:solidFill>
          <a:effectLst>
            <a:outerShdw blurRad="50800" dist="38100" dir="2700000" algn="tl" rotWithShape="0">
              <a:schemeClr val="tx1">
                <a:alpha val="30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Téglalap 1"/>
          <p:cNvSpPr/>
          <p:nvPr/>
        </p:nvSpPr>
        <p:spPr>
          <a:xfrm>
            <a:off x="444847" y="4606823"/>
            <a:ext cx="11302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MOZGATOTT NYÍLÁSZÁRÓ SPECIALISTA</a:t>
            </a:r>
            <a:endParaRPr lang="hu-H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730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6595E-6 -1.84594E-6 L 0.16502 -0.4841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4" y="-2421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3"/>
          <p:cNvCxnSpPr/>
          <p:nvPr/>
        </p:nvCxnSpPr>
        <p:spPr>
          <a:xfrm>
            <a:off x="1249960" y="6365743"/>
            <a:ext cx="965934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0" y="1"/>
            <a:ext cx="12192000" cy="548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0105840" y="120451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REMIUM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C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ARE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FOR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ROPERTIES</a:t>
            </a:r>
            <a:endParaRPr lang="hu-HU" sz="1100" b="1" i="1" dirty="0" smtClean="0">
              <a:solidFill>
                <a:srgbClr val="FFFF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81889" y="6487427"/>
            <a:ext cx="12282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i="1" dirty="0" smtClean="0">
                <a:latin typeface="Calibri Light" panose="020F0302020204030204" pitchFamily="34" charset="0"/>
              </a:rPr>
              <a:t>A szövetség ereje…</a:t>
            </a:r>
            <a:endParaRPr lang="hu-HU" sz="1050" i="1" dirty="0">
              <a:latin typeface="Calibri Light" panose="020F030202020403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070" y="5763"/>
            <a:ext cx="96685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u-H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NYÍLÁSZÁRÓS HÍVÓSZAVAK, FONTOS FOGALMAK</a:t>
            </a:r>
            <a:endParaRPr lang="hu-H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846" y="6169763"/>
            <a:ext cx="906463" cy="55946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7" y="6265795"/>
            <a:ext cx="917110" cy="46343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83" y="973219"/>
            <a:ext cx="1908057" cy="95823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50" y="4996401"/>
            <a:ext cx="1908057" cy="95823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66" y="3989616"/>
            <a:ext cx="1908057" cy="95823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89617"/>
            <a:ext cx="1927509" cy="958232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07" y="3989825"/>
            <a:ext cx="1917544" cy="962805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016" y="1976302"/>
            <a:ext cx="1917544" cy="981872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14" y="5012132"/>
            <a:ext cx="1927509" cy="958232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587" y="4996262"/>
            <a:ext cx="1917543" cy="958232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5650"/>
            <a:ext cx="1927509" cy="976174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87" y="1972828"/>
            <a:ext cx="1927509" cy="958232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61" y="3001945"/>
            <a:ext cx="1932585" cy="958232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37" y="3004307"/>
            <a:ext cx="1922765" cy="955870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67797"/>
            <a:ext cx="1927508" cy="963654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46" y="965794"/>
            <a:ext cx="1927508" cy="958232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891" y="4002734"/>
            <a:ext cx="1927509" cy="931649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514" y="2976917"/>
            <a:ext cx="1927508" cy="958232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891" y="1976302"/>
            <a:ext cx="1927509" cy="981872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514" y="944058"/>
            <a:ext cx="1850459" cy="979968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12" y="4996262"/>
            <a:ext cx="1923005" cy="965739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21" y="1976777"/>
            <a:ext cx="1944737" cy="95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3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3"/>
          <p:cNvCxnSpPr/>
          <p:nvPr/>
        </p:nvCxnSpPr>
        <p:spPr>
          <a:xfrm>
            <a:off x="1249960" y="6365743"/>
            <a:ext cx="965934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0" y="1"/>
            <a:ext cx="12192000" cy="548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0105840" y="120451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REMIUM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C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ARE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FOR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ROPERTIES</a:t>
            </a:r>
            <a:endParaRPr lang="hu-HU" sz="1100" b="1" i="1" dirty="0" smtClean="0">
              <a:solidFill>
                <a:srgbClr val="FFFF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81889" y="6487427"/>
            <a:ext cx="12282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i="1" dirty="0" smtClean="0">
                <a:latin typeface="Calibri Light" panose="020F0302020204030204" pitchFamily="34" charset="0"/>
              </a:rPr>
              <a:t>A szövetség ereje…</a:t>
            </a:r>
            <a:endParaRPr lang="hu-HU" sz="1050" i="1" dirty="0">
              <a:latin typeface="Calibri Light" panose="020F030202020403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070" y="5763"/>
            <a:ext cx="60109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u-H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 HŐHÁZTARTÁS FONTOSSÁGA</a:t>
            </a:r>
            <a:endParaRPr lang="hu-H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846" y="6169763"/>
            <a:ext cx="906463" cy="55946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7" y="6265795"/>
            <a:ext cx="917110" cy="46343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14" y="692696"/>
            <a:ext cx="8708386" cy="5545608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24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3"/>
          <p:cNvCxnSpPr/>
          <p:nvPr/>
        </p:nvCxnSpPr>
        <p:spPr>
          <a:xfrm>
            <a:off x="1249960" y="6365743"/>
            <a:ext cx="965934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0" y="1"/>
            <a:ext cx="12192000" cy="548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0105840" y="120451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REMIUM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C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ARE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FOR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ROPERTIES</a:t>
            </a:r>
            <a:endParaRPr lang="hu-HU" sz="1100" b="1" i="1" dirty="0" smtClean="0">
              <a:solidFill>
                <a:srgbClr val="FFFF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81889" y="6487427"/>
            <a:ext cx="12282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i="1" dirty="0" smtClean="0">
                <a:latin typeface="Calibri Light" panose="020F0302020204030204" pitchFamily="34" charset="0"/>
              </a:rPr>
              <a:t>A szövetség ereje…</a:t>
            </a:r>
            <a:endParaRPr lang="hu-HU" sz="1050" i="1" dirty="0">
              <a:latin typeface="Calibri Light" panose="020F030202020403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070" y="5763"/>
            <a:ext cx="60109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u-H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RÁFORDÍTÁS - MEGTÉRÜLÉS</a:t>
            </a:r>
            <a:endParaRPr lang="hu-H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9846" y="6169763"/>
            <a:ext cx="906463" cy="55946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7" y="6265795"/>
            <a:ext cx="917110" cy="463433"/>
          </a:xfrm>
          <a:prstGeom prst="rect">
            <a:avLst/>
          </a:prstGeom>
        </p:spPr>
      </p:pic>
      <p:graphicFrame>
        <p:nvGraphicFramePr>
          <p:cNvPr id="9" name="Objektum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514761"/>
              </p:ext>
            </p:extLst>
          </p:nvPr>
        </p:nvGraphicFramePr>
        <p:xfrm>
          <a:off x="1936676" y="913266"/>
          <a:ext cx="7943849" cy="4936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PHOTO-PAINT" r:id="rId6" imgW="7448400" imgH="4628880" progId="CorelPHOTOPAINT.Image.16">
                  <p:embed/>
                </p:oleObj>
              </mc:Choice>
              <mc:Fallback>
                <p:oleObj name="PHOTO-PAINT" r:id="rId6" imgW="7448400" imgH="4628880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36676" y="913266"/>
                        <a:ext cx="7943849" cy="4936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églalap 10"/>
          <p:cNvSpPr/>
          <p:nvPr/>
        </p:nvSpPr>
        <p:spPr>
          <a:xfrm rot="20403735">
            <a:off x="6489997" y="1744446"/>
            <a:ext cx="27472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MEGTÉRÜLÉS</a:t>
            </a:r>
            <a:endParaRPr lang="hu-H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Téglalap 11"/>
          <p:cNvSpPr/>
          <p:nvPr/>
        </p:nvSpPr>
        <p:spPr>
          <a:xfrm rot="20200391">
            <a:off x="2027303" y="3058585"/>
            <a:ext cx="78843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HŐSZIGETELÉSI </a:t>
            </a:r>
            <a:r>
              <a:rPr lang="hu-H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RÁFORDÍTÁS</a:t>
            </a:r>
            <a:endParaRPr lang="hu-H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Téglalap 15"/>
          <p:cNvSpPr/>
          <p:nvPr/>
        </p:nvSpPr>
        <p:spPr>
          <a:xfrm rot="275330">
            <a:off x="5753902" y="3944408"/>
            <a:ext cx="36622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ENERGIA KÖLTSÉG</a:t>
            </a:r>
            <a:endParaRPr lang="hu-H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3736876" y="5709164"/>
            <a:ext cx="51145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RELATÍV SZIGETELÉSI VASTAGSÁG</a:t>
            </a:r>
            <a:endParaRPr lang="hu-HU" sz="2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53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ép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109" y="543222"/>
            <a:ext cx="8712968" cy="5820911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>
            <a:off x="1249960" y="6365743"/>
            <a:ext cx="965934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0" y="1"/>
            <a:ext cx="12192000" cy="548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0105840" y="120451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REMIUM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C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ARE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FOR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ROPERTIES</a:t>
            </a:r>
            <a:endParaRPr lang="hu-HU" sz="1100" b="1" i="1" dirty="0" smtClean="0">
              <a:solidFill>
                <a:srgbClr val="FFFF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81889" y="6487427"/>
            <a:ext cx="12282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i="1" dirty="0" smtClean="0">
                <a:latin typeface="Calibri Light" panose="020F0302020204030204" pitchFamily="34" charset="0"/>
              </a:rPr>
              <a:t>A szövetség ereje…</a:t>
            </a:r>
            <a:endParaRPr lang="hu-HU" sz="1050" i="1" dirty="0">
              <a:latin typeface="Calibri Light" panose="020F030202020403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070" y="5763"/>
            <a:ext cx="60109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u-H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„ENERGIATUDATOS” ÉPÜLETEK</a:t>
            </a:r>
            <a:endParaRPr lang="hu-H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9846" y="6169763"/>
            <a:ext cx="906463" cy="55946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7" y="6265795"/>
            <a:ext cx="917110" cy="463433"/>
          </a:xfrm>
          <a:prstGeom prst="rect">
            <a:avLst/>
          </a:prstGeom>
        </p:spPr>
      </p:pic>
      <p:sp>
        <p:nvSpPr>
          <p:cNvPr id="11" name="Lekerekített téglalap 10"/>
          <p:cNvSpPr/>
          <p:nvPr/>
        </p:nvSpPr>
        <p:spPr>
          <a:xfrm>
            <a:off x="4188068" y="690202"/>
            <a:ext cx="1539627" cy="5065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Lekerekített téglalap 11"/>
          <p:cNvSpPr/>
          <p:nvPr/>
        </p:nvSpPr>
        <p:spPr>
          <a:xfrm>
            <a:off x="3567456" y="1533526"/>
            <a:ext cx="1820763" cy="4667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Lekerekített téglalap 15"/>
          <p:cNvSpPr/>
          <p:nvPr/>
        </p:nvSpPr>
        <p:spPr>
          <a:xfrm>
            <a:off x="2730745" y="2058355"/>
            <a:ext cx="2009774" cy="5229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Lekerekített téglalap 17"/>
          <p:cNvSpPr/>
          <p:nvPr/>
        </p:nvSpPr>
        <p:spPr>
          <a:xfrm>
            <a:off x="3264144" y="3438525"/>
            <a:ext cx="85725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Lekerekített téglalap 18"/>
          <p:cNvSpPr/>
          <p:nvPr/>
        </p:nvSpPr>
        <p:spPr>
          <a:xfrm>
            <a:off x="5602730" y="5860923"/>
            <a:ext cx="804315" cy="4345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Lekerekített téglalap 19"/>
          <p:cNvSpPr/>
          <p:nvPr/>
        </p:nvSpPr>
        <p:spPr>
          <a:xfrm>
            <a:off x="7715653" y="1924882"/>
            <a:ext cx="1490178" cy="4345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Lekerekített téglalap 20"/>
          <p:cNvSpPr/>
          <p:nvPr/>
        </p:nvSpPr>
        <p:spPr>
          <a:xfrm>
            <a:off x="1911594" y="2638425"/>
            <a:ext cx="2114550" cy="4952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85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3"/>
          <p:cNvCxnSpPr/>
          <p:nvPr/>
        </p:nvCxnSpPr>
        <p:spPr>
          <a:xfrm>
            <a:off x="1249960" y="6365743"/>
            <a:ext cx="965934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0" y="1"/>
            <a:ext cx="12192000" cy="548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0105840" y="120451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REMIUM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C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ARE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FOR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ROPERTIES</a:t>
            </a:r>
            <a:endParaRPr lang="hu-HU" sz="1100" b="1" i="1" dirty="0" smtClean="0">
              <a:solidFill>
                <a:srgbClr val="FFFF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81889" y="6487427"/>
            <a:ext cx="12282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i="1" dirty="0" smtClean="0">
                <a:latin typeface="Calibri Light" panose="020F0302020204030204" pitchFamily="34" charset="0"/>
              </a:rPr>
              <a:t>A szövetség ereje…</a:t>
            </a:r>
            <a:endParaRPr lang="hu-HU" sz="1050" i="1" dirty="0">
              <a:latin typeface="Calibri Light" panose="020F030202020403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070" y="5763"/>
            <a:ext cx="60109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u-H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„ENERGIATUDATOS” ÉPÜLETEK</a:t>
            </a:r>
            <a:endParaRPr lang="hu-H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846" y="6169763"/>
            <a:ext cx="906463" cy="55946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7" y="6265795"/>
            <a:ext cx="917110" cy="463433"/>
          </a:xfrm>
          <a:prstGeom prst="rect">
            <a:avLst/>
          </a:prstGeom>
        </p:spPr>
      </p:pic>
      <p:grpSp>
        <p:nvGrpSpPr>
          <p:cNvPr id="9" name="Csoportba foglalás 8"/>
          <p:cNvGrpSpPr/>
          <p:nvPr/>
        </p:nvGrpSpPr>
        <p:grpSpPr>
          <a:xfrm>
            <a:off x="1685764" y="1052736"/>
            <a:ext cx="8820472" cy="4981892"/>
            <a:chOff x="909587" y="5494487"/>
            <a:chExt cx="8012113" cy="4335463"/>
          </a:xfrm>
        </p:grpSpPr>
        <p:pic>
          <p:nvPicPr>
            <p:cNvPr id="11" name="Picture 4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37" y="5494487"/>
              <a:ext cx="1223963" cy="12192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" name="Picture 4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950" y="6934350"/>
              <a:ext cx="1281112" cy="122078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" name="Picture 4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3187" y="8385325"/>
              <a:ext cx="1223963" cy="12192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8" name="Picture 4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950" y="8369450"/>
              <a:ext cx="1296987" cy="12350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9" name="Picture 5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400" y="5494487"/>
              <a:ext cx="1296987" cy="12239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" name="Picture 5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3187" y="5494487"/>
              <a:ext cx="1223963" cy="12239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1" name="Picture 5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400" y="8359925"/>
              <a:ext cx="1296987" cy="122396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" name="Picture 5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37" y="6934350"/>
              <a:ext cx="1223963" cy="122396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3" name="Picture 5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400" y="6921650"/>
              <a:ext cx="1296987" cy="122396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4" name="Picture 5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37" y="8361512"/>
              <a:ext cx="1223963" cy="12239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5" name="Picture 5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712" y="5494487"/>
              <a:ext cx="1282700" cy="12096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" name="Picture 5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3187" y="6921650"/>
              <a:ext cx="1223963" cy="122396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7" name="Picture 5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950" y="5494487"/>
              <a:ext cx="1266825" cy="12112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8" name="Picture 5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712" y="6934350"/>
              <a:ext cx="1282700" cy="121126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9" name="Picture 6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712" y="8374212"/>
              <a:ext cx="1296988" cy="12239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0" name="Text Box 61"/>
            <p:cNvSpPr txBox="1">
              <a:spLocks noChangeArrowheads="1"/>
            </p:cNvSpPr>
            <p:nvPr/>
          </p:nvSpPr>
          <p:spPr bwMode="auto">
            <a:xfrm>
              <a:off x="928637" y="6683525"/>
              <a:ext cx="12239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 b="1">
                  <a:latin typeface="Tahoma" pitchFamily="34" charset="0"/>
                </a:rPr>
                <a:t>Kétszárnyú</a:t>
              </a:r>
            </a:p>
          </p:txBody>
        </p:sp>
        <p:sp>
          <p:nvSpPr>
            <p:cNvPr id="31" name="Text Box 62"/>
            <p:cNvSpPr txBox="1">
              <a:spLocks noChangeArrowheads="1"/>
            </p:cNvSpPr>
            <p:nvPr/>
          </p:nvSpPr>
          <p:spPr bwMode="auto">
            <a:xfrm>
              <a:off x="2584400" y="6683525"/>
              <a:ext cx="129698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 b="1">
                  <a:latin typeface="Tahoma" pitchFamily="34" charset="0"/>
                </a:rPr>
                <a:t>Egyszárnyú</a:t>
              </a:r>
            </a:p>
          </p:txBody>
        </p:sp>
        <p:sp>
          <p:nvSpPr>
            <p:cNvPr id="32" name="Text Box 63"/>
            <p:cNvSpPr txBox="1">
              <a:spLocks noChangeArrowheads="1"/>
            </p:cNvSpPr>
            <p:nvPr/>
          </p:nvSpPr>
          <p:spPr bwMode="auto">
            <a:xfrm>
              <a:off x="4313187" y="6683525"/>
              <a:ext cx="12239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 b="1">
                  <a:latin typeface="Tahoma" pitchFamily="34" charset="0"/>
                </a:rPr>
                <a:t>Tűzgátló</a:t>
              </a:r>
            </a:p>
          </p:txBody>
        </p:sp>
        <p:sp>
          <p:nvSpPr>
            <p:cNvPr id="33" name="Text Box 64"/>
            <p:cNvSpPr txBox="1">
              <a:spLocks noChangeArrowheads="1"/>
            </p:cNvSpPr>
            <p:nvPr/>
          </p:nvSpPr>
          <p:spPr bwMode="auto">
            <a:xfrm>
              <a:off x="5968950" y="6683525"/>
              <a:ext cx="129698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 b="1">
                  <a:latin typeface="Tahoma" pitchFamily="34" charset="0"/>
                </a:rPr>
                <a:t>Füstgátló</a:t>
              </a:r>
            </a:p>
          </p:txBody>
        </p:sp>
        <p:sp>
          <p:nvSpPr>
            <p:cNvPr id="34" name="Text Box 65"/>
            <p:cNvSpPr txBox="1">
              <a:spLocks noChangeArrowheads="1"/>
            </p:cNvSpPr>
            <p:nvPr/>
          </p:nvSpPr>
          <p:spPr bwMode="auto">
            <a:xfrm>
              <a:off x="7624712" y="6683525"/>
              <a:ext cx="1296988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 b="1">
                  <a:latin typeface="Tahoma" pitchFamily="34" charset="0"/>
                </a:rPr>
                <a:t>Teleszkópos</a:t>
              </a:r>
            </a:p>
          </p:txBody>
        </p:sp>
        <p:sp>
          <p:nvSpPr>
            <p:cNvPr id="35" name="Text Box 66"/>
            <p:cNvSpPr txBox="1">
              <a:spLocks noChangeArrowheads="1"/>
            </p:cNvSpPr>
            <p:nvPr/>
          </p:nvSpPr>
          <p:spPr bwMode="auto">
            <a:xfrm>
              <a:off x="909587" y="8124975"/>
              <a:ext cx="12239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 b="1">
                  <a:latin typeface="Tahoma" pitchFamily="34" charset="0"/>
                </a:rPr>
                <a:t>Füstgátló</a:t>
              </a:r>
            </a:p>
          </p:txBody>
        </p:sp>
        <p:sp>
          <p:nvSpPr>
            <p:cNvPr id="36" name="Text Box 67"/>
            <p:cNvSpPr txBox="1">
              <a:spLocks noChangeArrowheads="1"/>
            </p:cNvSpPr>
            <p:nvPr/>
          </p:nvSpPr>
          <p:spPr bwMode="auto">
            <a:xfrm>
              <a:off x="2565350" y="8124975"/>
              <a:ext cx="129698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 b="1">
                  <a:latin typeface="Tahoma" pitchFamily="34" charset="0"/>
                </a:rPr>
                <a:t>Pánikvasalatos</a:t>
              </a:r>
            </a:p>
          </p:txBody>
        </p:sp>
        <p:sp>
          <p:nvSpPr>
            <p:cNvPr id="37" name="Text Box 68"/>
            <p:cNvSpPr txBox="1">
              <a:spLocks noChangeArrowheads="1"/>
            </p:cNvSpPr>
            <p:nvPr/>
          </p:nvSpPr>
          <p:spPr bwMode="auto">
            <a:xfrm>
              <a:off x="4294137" y="8124975"/>
              <a:ext cx="12239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 b="1">
                  <a:latin typeface="Tahoma" pitchFamily="34" charset="0"/>
                </a:rPr>
                <a:t>Forgó</a:t>
              </a:r>
            </a:p>
          </p:txBody>
        </p:sp>
        <p:sp>
          <p:nvSpPr>
            <p:cNvPr id="38" name="Text Box 69"/>
            <p:cNvSpPr txBox="1">
              <a:spLocks noChangeArrowheads="1"/>
            </p:cNvSpPr>
            <p:nvPr/>
          </p:nvSpPr>
          <p:spPr bwMode="auto">
            <a:xfrm>
              <a:off x="5949900" y="8124975"/>
              <a:ext cx="129698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 b="1">
                  <a:latin typeface="Tahoma" pitchFamily="34" charset="0"/>
                </a:rPr>
                <a:t>Szögben záródó</a:t>
              </a:r>
            </a:p>
          </p:txBody>
        </p:sp>
        <p:sp>
          <p:nvSpPr>
            <p:cNvPr id="39" name="Text Box 70"/>
            <p:cNvSpPr txBox="1">
              <a:spLocks noChangeArrowheads="1"/>
            </p:cNvSpPr>
            <p:nvPr/>
          </p:nvSpPr>
          <p:spPr bwMode="auto">
            <a:xfrm>
              <a:off x="7605662" y="8124975"/>
              <a:ext cx="1296988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 b="1">
                  <a:latin typeface="Tahoma" pitchFamily="34" charset="0"/>
                </a:rPr>
                <a:t>Kör</a:t>
              </a:r>
            </a:p>
          </p:txBody>
        </p:sp>
        <p:sp>
          <p:nvSpPr>
            <p:cNvPr id="40" name="Text Box 71"/>
            <p:cNvSpPr txBox="1">
              <a:spLocks noChangeArrowheads="1"/>
            </p:cNvSpPr>
            <p:nvPr/>
          </p:nvSpPr>
          <p:spPr bwMode="auto">
            <a:xfrm>
              <a:off x="928637" y="9585475"/>
              <a:ext cx="12239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 b="1">
                  <a:latin typeface="Tahoma" pitchFamily="34" charset="0"/>
                </a:rPr>
                <a:t>Harmonika</a:t>
              </a:r>
            </a:p>
          </p:txBody>
        </p:sp>
        <p:sp>
          <p:nvSpPr>
            <p:cNvPr id="41" name="Text Box 72"/>
            <p:cNvSpPr txBox="1">
              <a:spLocks noChangeArrowheads="1"/>
            </p:cNvSpPr>
            <p:nvPr/>
          </p:nvSpPr>
          <p:spPr bwMode="auto">
            <a:xfrm>
              <a:off x="2584400" y="9585475"/>
              <a:ext cx="129698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 b="1">
                  <a:latin typeface="Tahoma" pitchFamily="34" charset="0"/>
                </a:rPr>
                <a:t>Biztonsági</a:t>
              </a:r>
            </a:p>
          </p:txBody>
        </p:sp>
        <p:sp>
          <p:nvSpPr>
            <p:cNvPr id="42" name="Text Box 73"/>
            <p:cNvSpPr txBox="1">
              <a:spLocks noChangeArrowheads="1"/>
            </p:cNvSpPr>
            <p:nvPr/>
          </p:nvSpPr>
          <p:spPr bwMode="auto">
            <a:xfrm>
              <a:off x="4240162" y="9585475"/>
              <a:ext cx="13684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 b="1">
                  <a:latin typeface="Tahoma" pitchFamily="34" charset="0"/>
                </a:rPr>
                <a:t>Nyitó automatika</a:t>
              </a:r>
            </a:p>
          </p:txBody>
        </p:sp>
        <p:sp>
          <p:nvSpPr>
            <p:cNvPr id="43" name="Text Box 74"/>
            <p:cNvSpPr txBox="1">
              <a:spLocks noChangeArrowheads="1"/>
            </p:cNvSpPr>
            <p:nvPr/>
          </p:nvSpPr>
          <p:spPr bwMode="auto">
            <a:xfrm>
              <a:off x="5968950" y="9585475"/>
              <a:ext cx="129698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 b="1">
                  <a:latin typeface="Tahoma" pitchFamily="34" charset="0"/>
                </a:rPr>
                <a:t>Íves-, félköríves</a:t>
              </a:r>
            </a:p>
          </p:txBody>
        </p:sp>
        <p:sp>
          <p:nvSpPr>
            <p:cNvPr id="44" name="Text Box 75"/>
            <p:cNvSpPr txBox="1">
              <a:spLocks noChangeArrowheads="1"/>
            </p:cNvSpPr>
            <p:nvPr/>
          </p:nvSpPr>
          <p:spPr bwMode="auto">
            <a:xfrm>
              <a:off x="7624712" y="9585475"/>
              <a:ext cx="1296988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 b="1">
                  <a:latin typeface="Tahoma" pitchFamily="34" charset="0"/>
                </a:rPr>
                <a:t>Reptéri zsilip</a:t>
              </a:r>
            </a:p>
          </p:txBody>
        </p:sp>
      </p:grpSp>
      <p:sp>
        <p:nvSpPr>
          <p:cNvPr id="45" name="Téglalap 44"/>
          <p:cNvSpPr/>
          <p:nvPr/>
        </p:nvSpPr>
        <p:spPr>
          <a:xfrm>
            <a:off x="1673982" y="1646508"/>
            <a:ext cx="8928993" cy="4031873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MINDEN </a:t>
            </a:r>
            <a:r>
              <a:rPr lang="hu-H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RECORD </a:t>
            </a:r>
            <a:r>
              <a:rPr lang="hu-H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TÍPUSÚ</a:t>
            </a:r>
            <a:endParaRPr lang="hu-H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hu-H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AUTOMATA AJTÓRA IGAZ, HOGY </a:t>
            </a:r>
          </a:p>
          <a:p>
            <a:pPr algn="ctr"/>
            <a:r>
              <a:rPr lang="hu-HU" sz="32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ALAPFELSZERELTSÉGGEL</a:t>
            </a:r>
            <a:r>
              <a:rPr lang="hu-H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 IS ALKALMAS </a:t>
            </a:r>
          </a:p>
          <a:p>
            <a:pPr algn="ctr"/>
            <a:r>
              <a:rPr lang="hu-H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BÁRMILYEN VEZÉRLŐRENDSZERREL VALÓ EGYÜTTMŰKÖDÉSRE</a:t>
            </a:r>
            <a:endParaRPr lang="hu-H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lovehunters.hu/cikkek/upload/17_olcso_randihel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087" y="0"/>
            <a:ext cx="6416906" cy="6858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340"/>
            <a:ext cx="5638800" cy="644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églalap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0" y="2055355"/>
            <a:ext cx="12192000" cy="2862322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hu-HU" sz="6000" dirty="0" smtClean="0">
              <a:solidFill>
                <a:schemeClr val="tx2"/>
              </a:solidFill>
              <a:latin typeface="Showcard Gothic" panose="04020904020102020604" pitchFamily="82" charset="0"/>
            </a:endParaRPr>
          </a:p>
          <a:p>
            <a:pPr algn="ctr"/>
            <a:r>
              <a:rPr lang="hu-HU" sz="6000" dirty="0" smtClean="0">
                <a:solidFill>
                  <a:schemeClr val="tx2"/>
                </a:solidFill>
                <a:latin typeface="Showcard Gothic" panose="04020904020102020604" pitchFamily="82" charset="0"/>
              </a:rPr>
              <a:t>ÜZEMELTETÉS</a:t>
            </a:r>
          </a:p>
          <a:p>
            <a:pPr algn="ctr"/>
            <a:endParaRPr lang="hu-HU" sz="6000" dirty="0">
              <a:solidFill>
                <a:schemeClr val="tx2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55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3"/>
          <p:cNvCxnSpPr/>
          <p:nvPr/>
        </p:nvCxnSpPr>
        <p:spPr>
          <a:xfrm>
            <a:off x="1249960" y="6365743"/>
            <a:ext cx="965934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0" y="1"/>
            <a:ext cx="12192000" cy="548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0105840" y="120451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REMIUM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C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ARE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FOR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ROPERTIES</a:t>
            </a:r>
            <a:endParaRPr lang="hu-HU" sz="1100" b="1" i="1" dirty="0" smtClean="0">
              <a:solidFill>
                <a:srgbClr val="FFFF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81889" y="6487427"/>
            <a:ext cx="12282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i="1" dirty="0" smtClean="0">
                <a:latin typeface="Calibri Light" panose="020F0302020204030204" pitchFamily="34" charset="0"/>
              </a:rPr>
              <a:t>A szövetség ereje…</a:t>
            </a:r>
            <a:endParaRPr lang="hu-HU" sz="1050" i="1" dirty="0">
              <a:latin typeface="Calibri Light" panose="020F030202020403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069" y="5763"/>
            <a:ext cx="928543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u-H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ALAPVETÉSEK ÜZEMELTETÉSI OLDALRÓL</a:t>
            </a:r>
            <a:endParaRPr lang="hu-H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846" y="6169763"/>
            <a:ext cx="906463" cy="55946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7" y="6265795"/>
            <a:ext cx="917110" cy="463433"/>
          </a:xfrm>
          <a:prstGeom prst="rect">
            <a:avLst/>
          </a:prstGeom>
        </p:spPr>
      </p:pic>
      <p:pic>
        <p:nvPicPr>
          <p:cNvPr id="9" name="Picture 4" descr="http://lovehunters.hu/cikkek/upload/17_olcso_randihel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75" y="955376"/>
            <a:ext cx="5754125" cy="500367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57" y="1056040"/>
            <a:ext cx="5265986" cy="490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3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3"/>
          <p:cNvCxnSpPr/>
          <p:nvPr/>
        </p:nvCxnSpPr>
        <p:spPr>
          <a:xfrm>
            <a:off x="1249960" y="6365743"/>
            <a:ext cx="965934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0" y="1"/>
            <a:ext cx="12192000" cy="548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0105840" y="120451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REMIUM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C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ARE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FOR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ROPERTIES</a:t>
            </a:r>
            <a:endParaRPr lang="hu-HU" sz="1100" b="1" i="1" dirty="0" smtClean="0">
              <a:solidFill>
                <a:srgbClr val="FFFF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81889" y="6487427"/>
            <a:ext cx="12282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i="1" dirty="0" smtClean="0">
                <a:latin typeface="Calibri Light" panose="020F0302020204030204" pitchFamily="34" charset="0"/>
              </a:rPr>
              <a:t>A szövetség ereje…</a:t>
            </a:r>
            <a:endParaRPr lang="hu-HU" sz="1050" i="1" dirty="0">
              <a:latin typeface="Calibri Light" panose="020F030202020403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070" y="5763"/>
            <a:ext cx="60109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u-H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HOSSZÚ TÁVÚ EGYÜTTMŰKÖDÉS</a:t>
            </a:r>
            <a:endParaRPr lang="hu-H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846" y="6169763"/>
            <a:ext cx="906463" cy="55946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7" y="6265795"/>
            <a:ext cx="917110" cy="463433"/>
          </a:xfrm>
          <a:prstGeom prst="rect">
            <a:avLst/>
          </a:prstGeom>
        </p:spPr>
      </p:pic>
      <p:pic>
        <p:nvPicPr>
          <p:cNvPr id="9" name="Picture 16" descr="http://intersoftdatalabs.org/images/SpeedEfficiencyQualityCo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8" y="949269"/>
            <a:ext cx="5897626" cy="522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86" y="891135"/>
            <a:ext cx="2876007" cy="145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3"/>
          <p:cNvCxnSpPr/>
          <p:nvPr/>
        </p:nvCxnSpPr>
        <p:spPr>
          <a:xfrm>
            <a:off x="1249960" y="6365743"/>
            <a:ext cx="965934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0" y="1"/>
            <a:ext cx="12192000" cy="548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0105840" y="120451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REMIUM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C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ARE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FOR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ROPERTIES</a:t>
            </a:r>
            <a:endParaRPr lang="hu-HU" sz="1100" b="1" i="1" dirty="0" smtClean="0">
              <a:solidFill>
                <a:srgbClr val="FFFF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81889" y="6487427"/>
            <a:ext cx="12282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i="1" dirty="0" smtClean="0">
                <a:latin typeface="Calibri Light" panose="020F0302020204030204" pitchFamily="34" charset="0"/>
              </a:rPr>
              <a:t>A szövetség ereje…</a:t>
            </a:r>
            <a:endParaRPr lang="hu-HU" sz="1050" i="1" dirty="0">
              <a:latin typeface="Calibri Light" panose="020F030202020403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070" y="5763"/>
            <a:ext cx="601093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u-H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HOSSZÚ TÁVÚ EGYÜTTMŰKÖDÉS</a:t>
            </a:r>
          </a:p>
          <a:p>
            <a:endParaRPr lang="hu-H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846" y="6169763"/>
            <a:ext cx="906463" cy="55946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7" y="6265795"/>
            <a:ext cx="917110" cy="463433"/>
          </a:xfrm>
          <a:prstGeom prst="rect">
            <a:avLst/>
          </a:prstGeom>
        </p:spPr>
      </p:pic>
      <p:grpSp>
        <p:nvGrpSpPr>
          <p:cNvPr id="9" name="Csoportba foglalás 8"/>
          <p:cNvGrpSpPr/>
          <p:nvPr/>
        </p:nvGrpSpPr>
        <p:grpSpPr>
          <a:xfrm>
            <a:off x="1368836" y="877783"/>
            <a:ext cx="9523100" cy="5233732"/>
            <a:chOff x="-7851128" y="1398124"/>
            <a:chExt cx="8092557" cy="4811604"/>
          </a:xfrm>
        </p:grpSpPr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16869" y="1398124"/>
              <a:ext cx="4035445" cy="3850967"/>
            </a:xfrm>
            <a:prstGeom prst="rect">
              <a:avLst/>
            </a:prstGeom>
          </p:spPr>
        </p:pic>
        <p:sp>
          <p:nvSpPr>
            <p:cNvPr id="12" name="Téglalap 11"/>
            <p:cNvSpPr/>
            <p:nvPr/>
          </p:nvSpPr>
          <p:spPr>
            <a:xfrm>
              <a:off x="-7851128" y="5440287"/>
              <a:ext cx="8092557" cy="769441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hu-HU" sz="33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</a:rPr>
                <a:t>AZ ÜZEMELTETŐ NYUGODT LEHET</a:t>
              </a:r>
            </a:p>
          </p:txBody>
        </p:sp>
      </p:grpSp>
      <p:grpSp>
        <p:nvGrpSpPr>
          <p:cNvPr id="16" name="Csoportba foglalás 15"/>
          <p:cNvGrpSpPr/>
          <p:nvPr/>
        </p:nvGrpSpPr>
        <p:grpSpPr>
          <a:xfrm>
            <a:off x="1423872" y="1028739"/>
            <a:ext cx="9404485" cy="5138066"/>
            <a:chOff x="621214" y="7301429"/>
            <a:chExt cx="7991762" cy="4723655"/>
          </a:xfrm>
        </p:grpSpPr>
        <p:pic>
          <p:nvPicPr>
            <p:cNvPr id="18" name="Kép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2504" y="7301429"/>
              <a:ext cx="4149169" cy="4149169"/>
            </a:xfrm>
            <a:prstGeom prst="rect">
              <a:avLst/>
            </a:prstGeom>
          </p:spPr>
        </p:pic>
        <p:sp>
          <p:nvSpPr>
            <p:cNvPr id="19" name="Téglalap 18"/>
            <p:cNvSpPr/>
            <p:nvPr/>
          </p:nvSpPr>
          <p:spPr>
            <a:xfrm>
              <a:off x="621214" y="11255643"/>
              <a:ext cx="7991762" cy="769441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hu-HU" sz="33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</a:rPr>
                <a:t>MINDIG RENDELKEZÉSRE ÁLLUNK</a:t>
              </a:r>
            </a:p>
          </p:txBody>
        </p:sp>
      </p:grpSp>
      <p:grpSp>
        <p:nvGrpSpPr>
          <p:cNvPr id="20" name="Csoportba foglalás 19"/>
          <p:cNvGrpSpPr/>
          <p:nvPr/>
        </p:nvGrpSpPr>
        <p:grpSpPr>
          <a:xfrm>
            <a:off x="1557030" y="1199532"/>
            <a:ext cx="9352269" cy="5484267"/>
            <a:chOff x="11376864" y="1594204"/>
            <a:chExt cx="7947389" cy="5041933"/>
          </a:xfrm>
        </p:grpSpPr>
        <p:pic>
          <p:nvPicPr>
            <p:cNvPr id="21" name="Kép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2117" y="1594204"/>
              <a:ext cx="4576884" cy="3569969"/>
            </a:xfrm>
            <a:prstGeom prst="rect">
              <a:avLst/>
            </a:prstGeom>
          </p:spPr>
        </p:pic>
        <p:sp>
          <p:nvSpPr>
            <p:cNvPr id="22" name="Téglalap 21"/>
            <p:cNvSpPr/>
            <p:nvPr/>
          </p:nvSpPr>
          <p:spPr>
            <a:xfrm>
              <a:off x="11376864" y="5189588"/>
              <a:ext cx="7947389" cy="144654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hu-HU" sz="33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</a:rPr>
                <a:t>SÜRGŐS ESETBEN 2-4 ÓRA ALATT</a:t>
              </a:r>
            </a:p>
            <a:p>
              <a:pPr algn="ctr"/>
              <a:r>
                <a:rPr lang="hu-HU" sz="33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</a:rPr>
                <a:t>A HELYSZÍNEN VAGYUNK</a:t>
              </a:r>
            </a:p>
          </p:txBody>
        </p:sp>
      </p:grpSp>
      <p:grpSp>
        <p:nvGrpSpPr>
          <p:cNvPr id="23" name="Csoportba foglalás 22"/>
          <p:cNvGrpSpPr/>
          <p:nvPr/>
        </p:nvGrpSpPr>
        <p:grpSpPr>
          <a:xfrm>
            <a:off x="1847442" y="755928"/>
            <a:ext cx="8497115" cy="5376956"/>
            <a:chOff x="-7927697" y="-3741459"/>
            <a:chExt cx="7220694" cy="4943277"/>
          </a:xfrm>
        </p:grpSpPr>
        <p:pic>
          <p:nvPicPr>
            <p:cNvPr id="24" name="Picture 2" descr="http://upload.wikimedia.org/wikipedia/hu/thumb/4/4f/Magyarorsz%C3%A1g.png/500px-Magyarorsz%C3%A1g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597352" y="-3741459"/>
              <a:ext cx="6548998" cy="421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églalap 24"/>
            <p:cNvSpPr/>
            <p:nvPr/>
          </p:nvSpPr>
          <p:spPr>
            <a:xfrm>
              <a:off x="-7927697" y="432377"/>
              <a:ext cx="7220694" cy="769441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hu-HU" sz="33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</a:rPr>
                <a:t>AZ ORSZÁG EGÉSZ TERÜLETÉN</a:t>
              </a:r>
            </a:p>
          </p:txBody>
        </p:sp>
      </p:grpSp>
      <p:grpSp>
        <p:nvGrpSpPr>
          <p:cNvPr id="26" name="Csoportba foglalás 25"/>
          <p:cNvGrpSpPr/>
          <p:nvPr/>
        </p:nvGrpSpPr>
        <p:grpSpPr>
          <a:xfrm>
            <a:off x="1904845" y="804712"/>
            <a:ext cx="8493694" cy="5385882"/>
            <a:chOff x="859690" y="-5355976"/>
            <a:chExt cx="7217788" cy="4951484"/>
          </a:xfrm>
        </p:grpSpPr>
        <p:pic>
          <p:nvPicPr>
            <p:cNvPr id="27" name="Kép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0549" y="-5355976"/>
              <a:ext cx="5576057" cy="4182043"/>
            </a:xfrm>
            <a:prstGeom prst="rect">
              <a:avLst/>
            </a:prstGeom>
          </p:spPr>
        </p:pic>
        <p:sp>
          <p:nvSpPr>
            <p:cNvPr id="28" name="Téglalap 27"/>
            <p:cNvSpPr/>
            <p:nvPr/>
          </p:nvSpPr>
          <p:spPr>
            <a:xfrm>
              <a:off x="859690" y="-1173933"/>
              <a:ext cx="7217788" cy="769441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hu-HU" sz="33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</a:rPr>
                <a:t>HA MEGOLDÁST KELL TALÁLNI</a:t>
              </a:r>
            </a:p>
          </p:txBody>
        </p:sp>
      </p:grpSp>
      <p:grpSp>
        <p:nvGrpSpPr>
          <p:cNvPr id="29" name="Csoportba foglalás 28"/>
          <p:cNvGrpSpPr/>
          <p:nvPr/>
        </p:nvGrpSpPr>
        <p:grpSpPr>
          <a:xfrm>
            <a:off x="1531414" y="904206"/>
            <a:ext cx="9156995" cy="5648468"/>
            <a:chOff x="-7019250" y="1300944"/>
            <a:chExt cx="7781448" cy="5192890"/>
          </a:xfrm>
        </p:grpSpPr>
        <p:pic>
          <p:nvPicPr>
            <p:cNvPr id="30" name="Kép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69383" y="1300944"/>
              <a:ext cx="5699763" cy="3779684"/>
            </a:xfrm>
            <a:prstGeom prst="rect">
              <a:avLst/>
            </a:prstGeom>
            <a:effectLst>
              <a:softEdge rad="177800"/>
            </a:effectLst>
          </p:spPr>
        </p:pic>
        <p:sp>
          <p:nvSpPr>
            <p:cNvPr id="31" name="Téglalap 30"/>
            <p:cNvSpPr/>
            <p:nvPr/>
          </p:nvSpPr>
          <p:spPr>
            <a:xfrm>
              <a:off x="-7019250" y="5047285"/>
              <a:ext cx="7781448" cy="144654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hu-HU" sz="33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</a:rPr>
                <a:t>BEILLESZKEDÜNK A KÜLÖNBÖZŐ</a:t>
              </a:r>
            </a:p>
            <a:p>
              <a:pPr algn="ctr"/>
              <a:r>
                <a:rPr lang="hu-HU" sz="33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</a:rPr>
                <a:t>ÜZEMELTETÉSI KULTÚRÁKBA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159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3"/>
          <p:cNvCxnSpPr/>
          <p:nvPr/>
        </p:nvCxnSpPr>
        <p:spPr>
          <a:xfrm>
            <a:off x="1249960" y="6365743"/>
            <a:ext cx="965934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0" y="1"/>
            <a:ext cx="12192000" cy="548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0105840" y="120451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REMIUM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C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ARE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FOR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ROPERTIES</a:t>
            </a:r>
            <a:endParaRPr lang="hu-HU" sz="1100" b="1" i="1" dirty="0" smtClean="0">
              <a:solidFill>
                <a:srgbClr val="FFFF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81889" y="6487427"/>
            <a:ext cx="12282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i="1" dirty="0" smtClean="0">
                <a:latin typeface="Calibri Light" panose="020F0302020204030204" pitchFamily="34" charset="0"/>
              </a:rPr>
              <a:t>A szövetség ereje…</a:t>
            </a:r>
            <a:endParaRPr lang="hu-HU" sz="1050" i="1" dirty="0">
              <a:latin typeface="Calibri Light" panose="020F030202020403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070" y="5763"/>
            <a:ext cx="76682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u-H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AMIT JAVÍTUNK ÉS KARBANTARTUNK</a:t>
            </a:r>
            <a:endParaRPr lang="hu-H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846" y="6169763"/>
            <a:ext cx="906463" cy="55946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7" y="6265795"/>
            <a:ext cx="917110" cy="463433"/>
          </a:xfrm>
          <a:prstGeom prst="rect">
            <a:avLst/>
          </a:prstGeom>
        </p:spPr>
      </p:pic>
      <p:pic>
        <p:nvPicPr>
          <p:cNvPr id="20" name="Picture 12" descr="http://k-moen.no/wp-content/uploads/2013/08/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57" y="896918"/>
            <a:ext cx="2330968" cy="214779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5" y="896918"/>
            <a:ext cx="3705226" cy="2247745"/>
          </a:xfrm>
          <a:prstGeom prst="rect">
            <a:avLst/>
          </a:prstGeom>
          <a:noFill/>
          <a:effectLst>
            <a:softEdge rad="101600"/>
          </a:effectLst>
        </p:spPr>
      </p:pic>
      <p:pic>
        <p:nvPicPr>
          <p:cNvPr id="3074" name="Picture 2" descr="http://www.proidea.hu/termekujdonsagok-1/asb-5014a-aluminium-hazas-sorompo-7454/sommer_asb_5014a_sorompo_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497" y="3748030"/>
            <a:ext cx="2222134" cy="199554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876" y="3569836"/>
            <a:ext cx="2666452" cy="2488064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127000"/>
          </a:effectLst>
        </p:spPr>
      </p:pic>
      <p:pic>
        <p:nvPicPr>
          <p:cNvPr id="3076" name="Picture 4" descr="http://janbelteriajto.hu/images/tuzgatlo-aj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144" y="776466"/>
            <a:ext cx="1546616" cy="2470632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rojektajto.hu/images/product/l/66f7dad2c82e0a4ffa6353e811dd4badf74ab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569836"/>
            <a:ext cx="3056710" cy="2292532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1" y="896918"/>
            <a:ext cx="2768467" cy="230199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http://www.kaputrend.hu/dinamikus/Image/dscf0046_400x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235" y="3546713"/>
            <a:ext cx="2871569" cy="2362118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777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0" y="2145241"/>
            <a:ext cx="12192000" cy="2862322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hu-HU" sz="6000" dirty="0" smtClean="0">
              <a:solidFill>
                <a:schemeClr val="tx2"/>
              </a:solidFill>
              <a:latin typeface="Showcard Gothic" panose="04020904020102020604" pitchFamily="82" charset="0"/>
            </a:endParaRPr>
          </a:p>
          <a:p>
            <a:pPr algn="ctr"/>
            <a:r>
              <a:rPr lang="hu-HU" sz="6000" dirty="0" smtClean="0">
                <a:solidFill>
                  <a:schemeClr val="tx2"/>
                </a:solidFill>
                <a:latin typeface="Showcard Gothic" panose="04020904020102020604" pitchFamily="82" charset="0"/>
              </a:rPr>
              <a:t>AUTOMATIZÁLÁS…?</a:t>
            </a:r>
          </a:p>
          <a:p>
            <a:pPr algn="ctr"/>
            <a:endParaRPr lang="hu-HU" sz="6000" dirty="0">
              <a:solidFill>
                <a:schemeClr val="tx2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9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765"/>
            <a:ext cx="12192000" cy="6891652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0" y="-93664"/>
            <a:ext cx="12192000" cy="6951664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0" y="1027570"/>
            <a:ext cx="12192000" cy="4708981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hu-HU" sz="6000" dirty="0" smtClean="0">
              <a:solidFill>
                <a:schemeClr val="tx2"/>
              </a:solidFill>
              <a:latin typeface="Showcard Gothic" panose="04020904020102020604" pitchFamily="82" charset="0"/>
            </a:endParaRPr>
          </a:p>
          <a:p>
            <a:pPr algn="ctr"/>
            <a:r>
              <a:rPr lang="hu-HU" sz="6000" dirty="0" err="1" smtClean="0">
                <a:solidFill>
                  <a:schemeClr val="tx2"/>
                </a:solidFill>
                <a:latin typeface="Showcard Gothic" panose="04020904020102020604" pitchFamily="82" charset="0"/>
              </a:rPr>
              <a:t>REFERENCIák</a:t>
            </a:r>
            <a:r>
              <a:rPr lang="hu-HU" sz="6000" dirty="0" smtClean="0">
                <a:solidFill>
                  <a:schemeClr val="tx2"/>
                </a:solidFill>
                <a:latin typeface="Showcard Gothic" panose="04020904020102020604" pitchFamily="82" charset="0"/>
              </a:rPr>
              <a:t> ÁRRA </a:t>
            </a:r>
          </a:p>
          <a:p>
            <a:pPr algn="ctr"/>
            <a:r>
              <a:rPr lang="hu-HU" sz="6000" dirty="0" smtClean="0">
                <a:solidFill>
                  <a:schemeClr val="tx2"/>
                </a:solidFill>
                <a:latin typeface="Showcard Gothic" panose="04020904020102020604" pitchFamily="82" charset="0"/>
              </a:rPr>
              <a:t>ÉS SZOLGÁLTATÁSI</a:t>
            </a:r>
          </a:p>
          <a:p>
            <a:pPr algn="ctr"/>
            <a:r>
              <a:rPr lang="hu-HU" sz="6000" dirty="0" smtClean="0">
                <a:solidFill>
                  <a:schemeClr val="tx2"/>
                </a:solidFill>
                <a:latin typeface="Showcard Gothic" panose="04020904020102020604" pitchFamily="82" charset="0"/>
              </a:rPr>
              <a:t>MIN</a:t>
            </a:r>
            <a:r>
              <a:rPr lang="hu-HU" sz="6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Ő</a:t>
            </a:r>
            <a:r>
              <a:rPr lang="hu-HU" sz="6000" dirty="0" smtClean="0">
                <a:solidFill>
                  <a:schemeClr val="tx2"/>
                </a:solidFill>
                <a:latin typeface="Showcard Gothic" panose="04020904020102020604" pitchFamily="82" charset="0"/>
              </a:rPr>
              <a:t>SÉGRE</a:t>
            </a:r>
          </a:p>
          <a:p>
            <a:pPr algn="ctr"/>
            <a:endParaRPr lang="hu-HU" sz="6000" dirty="0">
              <a:solidFill>
                <a:schemeClr val="tx2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3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652"/>
            <a:ext cx="12192000" cy="689165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653"/>
            <a:ext cx="12192000" cy="6905079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652"/>
            <a:ext cx="6160636" cy="689165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38" y="-60506"/>
            <a:ext cx="6052062" cy="6918506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3653"/>
            <a:ext cx="6139939" cy="6905079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636" y="-34099"/>
            <a:ext cx="6031364" cy="6905526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878"/>
            <a:ext cx="12192000" cy="6878227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" y="-90618"/>
            <a:ext cx="12169470" cy="691850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215"/>
            <a:ext cx="12192000" cy="6972215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765"/>
            <a:ext cx="12192000" cy="6891652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01" y="-114215"/>
            <a:ext cx="12212701" cy="70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6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3"/>
          <p:cNvCxnSpPr/>
          <p:nvPr/>
        </p:nvCxnSpPr>
        <p:spPr>
          <a:xfrm>
            <a:off x="1249960" y="6365743"/>
            <a:ext cx="965934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0" y="1"/>
            <a:ext cx="12192000" cy="548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0105840" y="120451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REMIUM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C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ARE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FOR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ROPERTIES</a:t>
            </a:r>
            <a:endParaRPr lang="hu-HU" sz="1100" b="1" i="1" dirty="0" smtClean="0">
              <a:solidFill>
                <a:srgbClr val="FFFF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81889" y="6487427"/>
            <a:ext cx="12282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i="1" dirty="0" smtClean="0">
                <a:latin typeface="Calibri Light" panose="020F0302020204030204" pitchFamily="34" charset="0"/>
              </a:rPr>
              <a:t>A szövetség ereje…</a:t>
            </a:r>
            <a:endParaRPr lang="hu-HU" sz="1050" i="1" dirty="0">
              <a:latin typeface="Calibri Light" panose="020F030202020403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070" y="5763"/>
            <a:ext cx="60109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u-H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KINEK ÉRI EZ MEG…?</a:t>
            </a:r>
            <a:endParaRPr lang="hu-H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846" y="6169763"/>
            <a:ext cx="906463" cy="55946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7" y="6265795"/>
            <a:ext cx="917110" cy="463433"/>
          </a:xfrm>
          <a:prstGeom prst="rect">
            <a:avLst/>
          </a:prstGeom>
        </p:spPr>
      </p:pic>
      <p:pic>
        <p:nvPicPr>
          <p:cNvPr id="9" name="Picture 28" descr="http://www.statimpatika.hu/elemek/5677/richter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78" y="1074555"/>
            <a:ext cx="1711435" cy="96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http://www.kapszulaendoszkop.hu/KH_LOGO_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472" y="2461650"/>
            <a:ext cx="1538971" cy="130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http://upload.wikimedia.org/wikipedia/commons/1/1d/Lidl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328" y="2738288"/>
            <a:ext cx="827132" cy="82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http://hir.ma/wp-content/uploads/2013/03/Ald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06" y="4263866"/>
            <a:ext cx="687108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6" descr="http://maroni.hu/sites/default/files/tesc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135" y="1454989"/>
            <a:ext cx="1459721" cy="48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2" descr="http://www.trademagazin.hu/wp-content/uploads/2012/09/CBA_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513" y="4227850"/>
            <a:ext cx="1402456" cy="82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4" descr="https://encrypted-tbn3.gstatic.com/images?q=tbn:ANd9GcTjvopxscOub2zXCjawZtd7r05CCq6Og8Q0ZzNhd08rF9Y2LD1WyQ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218" y="4377195"/>
            <a:ext cx="1073552" cy="80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3063" y="2550138"/>
            <a:ext cx="1172540" cy="403161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6052" y="4819736"/>
            <a:ext cx="1225779" cy="379263"/>
          </a:xfrm>
          <a:prstGeom prst="rect">
            <a:avLst/>
          </a:prstGeom>
        </p:spPr>
      </p:pic>
      <p:sp>
        <p:nvSpPr>
          <p:cNvPr id="23" name="AutoShape 2" descr="data:image/jpeg;base64,/9j/4AAQSkZJRgABAQAAAQABAAD/2wCEAAkGBxIHBhIUExMUFRIXGR4YGBcYDRIaHxgcFxkiGhgYFBwdHSkgGhslHRQWIz0hKCsrMDAuGx8zOD8sNygtLi0BCgoKDg0OGxAQGywmICUtLCw4LSwsLDQ0LiwwLCwwLywsLCwvNCw0LCwsLCwsLywsKywsLCwsLCwsLCwsLCwsLP/AABEIALcBEwMBEQACEQEDEQH/xAAcAAEAAgMBAQEAAAAAAAAAAAAABAYDBQcIAgH/xABPEAABAwEEAwwGBAsFCQEAAAABAAIDEQQFBhIHITETFiIyQVFTYXOjstI1UnGBkaEUNoKxFRcjM0JUYnKSlMElNIOiw2NkpMLR4ePw8iT/xAAbAQEAAgMBAQAAAAAAAAAAAAAABAUCAwYHAf/EAD0RAQABAwEEBQgIBgIDAAAAAAABAgMRBAUSITETQVFhcQYigZGhwdHhFBUzNFJysfAWMkJTYoJDwiNjov/aAAwDAQACEQMRAD8A7Jcw/seDs2eEIJlECiBRAogUQKIFECiBRAogUQKIFECiBRAogUQKIFECiBRAogUQKIFECiBRAogUQKIFECiBRBje0F2wfBBgub0PB2bPCEExAQEBAQEBAQEBAQEBAQEBAQEBAQEBAQEBAQEBAQEBAQEGN/GQR7m9DwdmzwhBMQEBAQEBAQEBAQEBAQEBAQEBAQEBAQEBAQEBAQEBAQEBBjfxkEe5vQ8HZs8IQTEBAQEBAQEBAQEBAQEBAQEBAQEBAQEBAQEBAQEBAQEBAQY38ZBHub0PB2bPCEExAQEBAQEBAQEBAQEBAQEBAQEBAQEBAQEBAQEBAQEBAQEGN/GQR7m9DwdmzwhBMQEBAQEBAQEBAQEBAQEBAQEBAQEBAQEBAQEBAQEBAQEBBjfxkEe5vQ8HZs8IQTEBAQEBAQEBAQEBAQEBAQEBAQEBAQEBAQEBAQEBAQEBAQY38ZBHub0PB2bPCEExAQEBAQEBAQEBAQEBAQEBAQEBAQEBAQEBAQEBAQEBAQEGN/GQR7m9DwdmzwhBMQEBBUNJl+vua5WiJ5ZLI8AOFKhrdbiK+4e9RdXdm3Rw5rfY2kp1F6ZrjNMR7er4uY78Lw/Wpf8AJ5VW/Srva6f6s0n9uPb8WSXFN5Qhua0yjM0ObxNbTUAjVs1FZTqL0c5Y07P0VWcW44Tjr5+t9WHG1ts9sY99okexrgXNOXhNB1jZzVSnVXImMy+XNlaWuiaaaIiZjnx5u6xvEsYcDUEVB5wdhV1E5cLMTE4l9I+CAgICAgICAgICAgICAgICAgICAgICAgIMb+Mgj3N6Hg7NnhCCYgICDiulG8/p+JywGrIWhn2jwnn5tH2VT62veuY7Ha7EsdHpt6edU59HV++9VLNA61WhjG8Z7g0e1xoPvUWmMzEQta64opmqeURn1OgaVbkbYLDZJGCjWN3A6uRoqzwv+Kn621immY8HP7D1U3K7lFXOZ3vj7lddHFcVnaHRsltBa1z90YHNjzjM2NjDqLqGpLq8tBqWEUU2qN6qMyg39p6vX6+dFoqt2mn+aru/fJtLpxleTYHyMDHwRAFzTG0Bra0AGWnNyDk2LZTqL27vREYhjGg0EamdNVfrm7wzndxmeWcU857M+l0PD+LrNfNha/O2N51Fj3tBB5cteMOsKZavU3Kcq3X2I0d7oq6o7uMcY8G/a4PbUEEc4K3I8Tl+oCAgICAgIOdY+xjarhv4RQ7nk3Nr+FESalzgeUeqFB1Oort1Yh0WytmWNTY6S5nOZjhPh8WruDSBbbffcETzFke9rXUhINCeQ5lqtauuquIlK1WxtLbsV105zETPP5OsqzcmICAgICAgICAgICAgIMb+Mgj3N6Hg7NnhCCYgII1521t3XdLK7ixtLj9kVosa6t2mZbbNqbtym3HOZiHnO0Tm02h73cZ7i93tcan5lc/VVvTMy9FooiimKY5RER6lm0a2IWnEzZHECOBpkcSQADTK2vNrNfsqVo6M3M9iq23qIs6SYn+rh75/fetGM8aWa12YxMjbM3MDmeDlq01GVu1/yHtBU2/eoiMS4rZ93Wai7jZ8cY4TXPCI+M+HFzm8rwdeE7nO2udmJ1az7BqA17FW3r03HX7G2JTs+a7lVc1V1855R6IRxO4QlteCfb/7ylY9LVu7vU3V7D0des+mzE7/AAnnwzEYicdrpmCsPwR4Rdap4hM7K97WuOoNYDRo9uU6zXarHTUbtneni53bGl0+o2hjcjPCJnHOZ658Eez6U22eENZYWtaNgbagAPYBEtf1h/j7fksqfJqmmMU3OH5fmuGDMTb57HI/ctyyPy03XNXgg1rlFNql2L3S05xhV7R0H0OumnezmM8sdfjKViq+971zOn3PdKFoy58vGcBtoefmWV650dG9hq0Ol+lXotZxz44zyhSfxs/7n/xn/jUL6w/x9vyXX8Of+3/5+a/XDeX4XueKfLk3RubLmrTqrQV+Cn269+mKlDqrHQXqrWc4nGWjxHj2y3JK6MVmlGotZSjTzOcdQPUKlabuqot8Ocpuj2Pf1ERXPm09s+6FUk0rzF3Bs0YHXM4/0Ci/T5/Cto8nbfXcn1QmXZpU3W0NbNZqAkDNHLWlTTikD71nRrsziYab3k/u0zNuv1x74+DR6WteLG9gzxPWnXfaR4J2wfus/mn9IV/DMrYMRWZziGtbI0kk0AAOslRrMxFyJntWGtpmrT100xxmJdBvjSlHDMW2aIyAfpvcWA/utpUj20Vhc11MTimMue0/k/XVGb1WO6OPyR7v0rVmAms9G8ro5akfZI1/FY06/j50Nl3ye4f+Ovj3x7/k6Jd1vjvOxNlicHxuFQRX4EHWD1FT6aoqjMOevWa7Nc0VxiYafFeLocMhge173vBLWtA2DUSSdQ1kLVev02uaXodm3NXmaZiIjrlS59K8zncCzRtH7UznfcAoc6+eqldU+T1v+qufU/bLpWla8bpZmEcuSVwPuqCka+euCvyeomPMrn0wvmHMS2fEUBdC45m8ZjhRza845R1ioU61epuRmlQ6zQ3tLVi5HCeUxylrsaYw3rywjcd13QOP57JTJl/ZNeOteo1HRY4ZykbO2b9Miqd7GMdWeee+Oxpbq0nfhC9IYjZcu6PazN9KrTMaVpuYrt51oo129VFO7z7/AJJt/YPRWqrkXM4iZxu9npSMQ6SobvnLIGbu4ai7PlYCOQGhLvdq61nd1tNM4p4tek2Fdu0712d2Ozr+TT2bSvIJPylmYW/szEH3VFD8lqjXz1wmV+TtGPNuTnvhf8P39BiCx7pC6tNTmkUc08zh/XYp1q7TcjNKg1eju6avduR6eqW0WxFEGN/GQR7m9DwdmzwhBMQa3EUr4LnkcyZsLmgEPeAWjXsdUHbs9pCxq5NGpmqm1M01RE9suVWzGNstEbmPkjkYdRBs8Za73FusKPNUzGJc/TtbVW6s018Y64a78MO6KzfyMHlWvcp7I9UN/wDEO0v7tTDb74kks2Q5GsJrubImMDj6zw0CtOv3cpWu7di3GIXWydn63blcXNVXPRU9fbPZHvnq8Wme8vdUmpVfNUzOZem2LFuxbi3apiKY6ofK+NrLZbO612lkbBV7yGtHWf6L7TTNU4hjXXTRTNVXKOLu8tmZY8EuZGQ5jbMQ1wIIcBEeEDy12+9XkxEWcR2e5wcV1XNbFVUYma/fycCGxUTvnWNDXoi09qPA1Wuh/klynlF9rR+X3y2elX6myfvx+MLbq/spRdh/fKfCf0lxVUrtXU7Zfbrk0X2XczSWWNrGn1aglzh1gA+8hWtd2benjHOXLW9LGo2nc3uVMzPwhyxVTqVpw5gS037ZhJVsUR4rngku62tHJ1kjqqpVnSV3IzyhV6za9jTVbnGqrsjq9Lau0aWqxWyJzXxysEjC6lWkAOFSAag6q8q3fQqqaomJyiRt2xcoqpmJpnE9/V++pF0t/WwdizxvWGu+0jwbdg/dP9p/SFLUJdLRDgC3y3fuojaBTMGGSjyKV4tKV6iaqVGjuTTvKurbOkpubmZ8ccPX8lXIoVFWjouh28S22zwE8Et3Ro5i0hrqe3M34Kw0FfGafS53yhsxNFF3rzj3x71gxxhGXE16wFr2sjYxwc41JqSCA1o27OcKRqNPN2YV+zNpW9JariYmZmY/eUOPRhY4o6PnmLufPE34DKfvKw+g2+uZbp2/qJnzaIx6fipuNcKtw69jo5d1ieSBUtzNI10dTUQRy6tiiajTxb4xPBc7O2hOqiYrpxVHqlrcK3i66sQwSNNOGGu62vOVwPVrr7gtdiuaLkTCRrrFN7T10T2Z9MLrppH5WxeyX/TUzaHKn0qXyc5Xf9f+zmoNCq10qyXJge2X1YRLG1jYzxTJIW5qcrQGnV1mik29LXXGVbqdq6bT17lczM90Zx7Wit1jfd9sfFI3LIw0cObl+FCD71orpmmcSnWrtN2iK6JzErDo2txsWLogDwZaxuHPqzD5tHxKkaOuYuRHar9sWYuaSqZ/p4+53FXLhxBjfxkEe5vQ8HZs8IQTEGC2WOO3QZJGNezblcKjVs1L5MRPNhXRTXGKozDlN83lZ7PjIwNissdmY4Ne91la46hV9DTn4OzbrVfXfiLu7wiF7p/J7S1aPpZtb1cxmIjh4fFq7TZIrbbSW2myNzu4LGCYAVNA1o3P2BZ9JRM8Jhyd3yW2lMzX0cRHjHBuTo4tbjrNnJ6//hbJ08TziC1VtazRFu3fmKY5RFUxENHf+H5bhna2RsRL2ktysaQSNVDVo5afFarlqKY5Qzs7Q2hb1dq3qdRXuVVREzFU8s4lo7HZJLytAbGzM52wANaNQqdZoAAAfgq6miqueEPUbmosaWIouV4nvnMz75lsHTR3NC5sTxJaHDK6Vh4MTTtbCf0nEGhfsAqBtJWczFvhHGe3s8GMU135ia4xTHHE85ntq7Ijqj0z2OgYMvP6do6tDDxoY5I/s5C5h9lDT7Kn2K96xMdkS5/aNjo9oUVRyqmmfTnj8fS5KNiqnWOraGXf2ZaRy7oD8WAD7irXQT5kuV8oo/8ALRPd72w0tTiPCmU7XyMA9xzn5MKz1tWLSPsGiZ1WeyJ+HvcaVO7JccWVOCbp9XI740FPlVTdRnoqFPocfTdR4x71NfxCoULmOb0hdRY67IclMmRuWnNlFF0NGN2MPN7+9Fyre55lKWTU41pb+tjexZ43qp132keDstg/dJ/NP6Qr2GYBasR2ZjtYMrKjnAdWh+Cj2IzciO9Y62uaNPXVH4ZehlfPPHnfEkYixFagNgmkp/GVQXvtKvGXomjmZ09uZ/DT+ixaJTTFh7F/iYpOh+0nwV23vusfmj9JMX47nvK2PZA90UDSQCxxDn01Zi4awDzDk2r5f1dVU4pngbP2Ras0RVdjNU9vKO7Cs2K7bRfk5Ecckzht2upXZmJNB7yo9FNdyeHFZ3L9nT05rmKY/fVDLeuHLTckTXTwmNrjQHPEamlacFx5llcs3KIzUwsa6xqJmLdeZjx98INmOW0sPM4fetVPOG+vjTPhLo+mgf3I9r/p/wDRWG0P6fT7nOeTv/L/AK/9nM3cUqudNHN6Su+BtlsEbGijWsa0DqAoF0NMYiIh5tdrmuuqqeczMuO6VYwzGDqfpRsJ6zrb9zR8FVa2Ii47HYczOkjumfd8Wowb9a7J2rVp0/2tPil7Q+63Pyy9Aq9efiDG/jII9zeh4OzZ4QgmIId729t13XLM7Yxpd7aDUPeaBY11btM1N2nszeu02465w86SSOmkLnGrnEuceck1J+JXPzOZy9FimKYiI5QsWj27fwliuEEcGOsrvscX/MWqRpaN65HdxV21r/RaWrtnh6/ll3VXThVN0oWEz3G2UcaJ4Nf2Xaj88q1XY4ZVe1rc1WorjqlocS2mrLut4FatDXgcpbrLff8AlAsKp5VImquTHRaqOfD1/vKhXxYvwdessQ1ta4hp52nWw+9paqe7RuVzD2TS34v2aLsf1RE/v0rFo0tu53zJA40ZaI3R/aAq35Zx7wpGjq86ae1X7ZtZsxdjnRMT6Ov3KraLO6yWh0bxRzCWuHW00P3KLVE0zMStaK4rpiunlPFs8N4jnw5aXOiykOFHNcKg02HnBFT8Vts3qrU5hF1mitaqmKbnVymDEeJJ8RWhrpiKN4rGijW12nnJPOl2/VdnzjR6G1paZi3HPnM82oWlMdSfcjr+0XWYMFZY252D1spIc0dZFffRWk2uk08Y5uWjVRptp1zV/LM4n2cXLSKGh1EaiCNnUVVzGHUrPhvHFpuCziMZZYhxWPrwf3XDWBr2GvVRSrOqrtxjnCs1mybGpq354VdsdfjDZ27Sjap4aRxxxH1ql5HsrQV9oK2V66uY82EW1sCxTOaqpq7uSPpXObFDD/sGeJ6+a7+ePBs2F91n80/pDS4O+tVk7Vq0af7WlN2h91ueEvQKvXn7z1in6zWvtpPGVQXvtKvGXoWi+7W/yx+jeaLGbpiZ4GomCQfFzFI0X88+CDtycaaJ/wAo/SVRkgdZpCxwo5hLXDmLTQj4hRKoxMxK3iuK43o5TxXLAWMo8OWaSOWNzmudnDmUrWlCHA01ahrUvTamm1ExMKbamzK9VVTXRMZiMYlAxtix2JrUyjSyFlcrSQSSdrnU5eSnt51hqNR0s8OSRs3Z0aSmczmqec+6FbByuBUZZYy6ZpnPAsf+J/yKx2h/T6fc5nyd53f9fe5kdirXTPS0P5lvsH3Lo45PNKucuNaWPrd/hM+9yqtd9p6HZbC+6f7T7mlwgcuKrJ2rfmaf1Uex9pT4p20Izpbn5ZeglfPPhBjfxkEe5vQ8HZs8IQTEGkxdcr8QXOYGyCMOc0uJYXVDTUDaOUA+5ab9ublO7E4TdBqqdLe6Wac4ifapP4p3/rTf5c+ZQvq+fxexd/xFT/b9vyWbBODt7EkrjIJHvAAIjy5QKkjadpPyCk6fT9FnjlWbS2n9MimmKcRHetalKpFvWxC8btliOoPaW1psqNR9xoV8mMxhru24uUTRPXCtR4NdvWdZHTB3DzsfuZ4OvWKV/e/iWHR+bhAjZ8/R5szV15iccmpvTRq63yMd9IaHBjWOO4E5izgtdxtuQMH2VFvaPpJzl1WydqzotLTYrjex15xw9rDYtGEtjtscjbU3MxzXj/8AOdrTX1upYU6Gaaone9idc29RcomibfCYmOfb6FgxVgaDEE26Bxim5XNAIdTZnby+0UPtW+9pabk55Sr9Dta7pY3MZp7OzwlUfxVWjdafSIcvPkfX+H/uov0CrPNb/wAQ2cfyTn0fr8ljsejmCyXRMwOLp5GFu6uaDkr6jeQVHt61Jp0dFNMx1z1q65tu7XdpqximJziOvxn9x3NJ+Kd/603+XPmUf6vn8XsTf4ip/t+35L9hu6zctyRQF2csBGYNpWridletT7VG5RFKg1mojUXqrsRjPV6GsxFgey37IXkGOU7Xx0Ff3wRR3t29a13dNRc4zzStJta/po3Y409k+5Up9FEgfwLUyn7UBr8nKLOg7KltT5RUY863Pon5M1k0Tgn8taSRyiOIA/FxP3LKnQRnjLC55Rf27frn4YbbF2A3YgvVsrZwwCNsdDEXcUuNa1HrLZf0s3as5wiaDa8aW1NuaM8Znn247u5BuXRq+7L2hmNoa4RvDsu4EVpyVzalrt6KaKoq3m/U7dpvWqre5jMY5/J0VWDnXOL20ZvvC9JpRaWtEj3PpuBNMxrSubXtVfXoZqqmre59zo7G3qbVqmjc5REc+z0Njg/ArsOXwZjOJBkLMoiLeMQa1zH1Vs0+lm1VnOUfaG141Vno4oxxiefj3d6VinAkF/zmQExTHa5oBDqeu3lPWKFZXtLTcnPKWrQ7Xu6ancmN6nsnq8JVePRRLunCtTMvVA6viUf6B/ks58oqMcLc58fk3k2jeBlxOhieRK4tJme0OPBNcoApQdQ99VunR07m7HPtQqduXZvxcrjzYz5sNI7RM8t/vTf5c+dafq+fxexNjyjpj/jn1/Jacb4SdicwUlEe5Z9sZdXPl6xSmT5qTqNP0uOOMKvZu0o0e/mnO9jr7M/FV/xTv/Wm/wAufMov1fP4vYtP4ip/t+35OoMblYBzBWbl5nMqVi/AjsRXxuwnEYyNZlMRdxSTWuYesoeo0s3as5wutn7XjS2ejmjPGZ5+Hc1906M33fekMv0lp3ORr6bgRXK4Glc2qtFro0M01RVvcu5Iv7epu2qre5ziY59vodHVg5wQY38ZBHub0PB2bPCEExAQEBAQEBAQEBAQEBAQEBAQEBAQEBAQEBAQEBAQEBAQEGN/GQR7m9DwdmzwhBMQEBAQEBAQEBAQEBAQEBAQEBAQEBAQEBAQEBAQEBAQEBBjfxkEe5vQ8HZs8IQTEBAQEBAQEBAQEBAQEBAQEBAQEBAQEBAQEBAQEBAQEBAQY38ZBHub0PB2bPCEExAQEBAQEBAQEBAQEBAQEBAQEBAQEBAQEBAQEBAQEBAQEGN/GQR7m9DwdmzwhBMQEBAQEBAQEBAQEBAQEBAQEBAQEBAQEBAQEBAQEBAQEBBjfxkEe5vQ8HZs8IQTEBAQEBAQEBAQEBAQEBAQEBAQEBAQEBAQEBAQEBAQEBAQY38ZBHub0PB2bPCEExAQEBAQEBAQEBAQEBAQEBAQEBAQEBAQEBAQEBAQEBAQEGN/GQaG6sSWWK64WmWhEbQfyUm0NAP6KCVvosnS91L5UDfRZOl7qXyoG+iydL3UvlQN9Fk6XupfKgb6LJ0vdS+VA30WTpe6l8qBvosnS91L5UDfRZOl7qXyoG+iydL3UvlQN9Fk6XupfKgb6LJ0vdS+VA30WTpe6l8qBvosnS91L5UDfRZOl7qXyoG+iydL3UvlQN9Fk6XupfKgb6LJ0vdS+VA30WTpe6l8qBvosnS91L5UDfRZOl7qXyoG+iydL3UvlQN9Fk6XupfKgb6LJ0vdS+VA30WTpe6l8qBvosnS91L5UDfRZOl7qXyoG+iydL3UvlQN9Fk6XupfKgb6LJ0vdS+VA30WTpe6l8qBvosnS91L5UDfRZOl7qXyoG+iydL3UvlQYn4psmb873UvlQf/2Q=="/>
          <p:cNvSpPr>
            <a:spLocks noChangeAspect="1" noChangeArrowheads="1"/>
          </p:cNvSpPr>
          <p:nvPr/>
        </p:nvSpPr>
        <p:spPr bwMode="auto">
          <a:xfrm>
            <a:off x="1511534" y="957538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hu-HU" sz="135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139" y="4281985"/>
            <a:ext cx="1082306" cy="72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304" y="2576758"/>
            <a:ext cx="1292861" cy="46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églalap 25"/>
          <p:cNvSpPr/>
          <p:nvPr/>
        </p:nvSpPr>
        <p:spPr>
          <a:xfrm>
            <a:off x="2100085" y="1947971"/>
            <a:ext cx="73981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682</a:t>
            </a:r>
          </a:p>
        </p:txBody>
      </p:sp>
      <p:sp>
        <p:nvSpPr>
          <p:cNvPr id="27" name="Téglalap 26"/>
          <p:cNvSpPr/>
          <p:nvPr/>
        </p:nvSpPr>
        <p:spPr>
          <a:xfrm>
            <a:off x="2083983" y="3639237"/>
            <a:ext cx="73981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433</a:t>
            </a:r>
          </a:p>
        </p:txBody>
      </p:sp>
      <p:sp>
        <p:nvSpPr>
          <p:cNvPr id="28" name="Téglalap 27"/>
          <p:cNvSpPr/>
          <p:nvPr/>
        </p:nvSpPr>
        <p:spPr>
          <a:xfrm>
            <a:off x="3462950" y="5132909"/>
            <a:ext cx="73981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354</a:t>
            </a:r>
          </a:p>
        </p:txBody>
      </p:sp>
      <p:sp>
        <p:nvSpPr>
          <p:cNvPr id="29" name="Téglalap 28"/>
          <p:cNvSpPr/>
          <p:nvPr/>
        </p:nvSpPr>
        <p:spPr>
          <a:xfrm>
            <a:off x="2200305" y="5229736"/>
            <a:ext cx="53937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</a:p>
        </p:txBody>
      </p:sp>
      <p:sp>
        <p:nvSpPr>
          <p:cNvPr id="30" name="Téglalap 29"/>
          <p:cNvSpPr/>
          <p:nvPr/>
        </p:nvSpPr>
        <p:spPr>
          <a:xfrm>
            <a:off x="4775161" y="5050624"/>
            <a:ext cx="73981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132</a:t>
            </a:r>
          </a:p>
        </p:txBody>
      </p:sp>
      <p:sp>
        <p:nvSpPr>
          <p:cNvPr id="31" name="Téglalap 30"/>
          <p:cNvSpPr/>
          <p:nvPr/>
        </p:nvSpPr>
        <p:spPr>
          <a:xfrm>
            <a:off x="4692047" y="3518916"/>
            <a:ext cx="73981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273</a:t>
            </a:r>
          </a:p>
        </p:txBody>
      </p:sp>
      <p:sp>
        <p:nvSpPr>
          <p:cNvPr id="32" name="Téglalap 31"/>
          <p:cNvSpPr/>
          <p:nvPr/>
        </p:nvSpPr>
        <p:spPr>
          <a:xfrm>
            <a:off x="7719252" y="5265088"/>
            <a:ext cx="53937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67</a:t>
            </a:r>
          </a:p>
        </p:txBody>
      </p:sp>
      <p:sp>
        <p:nvSpPr>
          <p:cNvPr id="33" name="Téglalap 32"/>
          <p:cNvSpPr/>
          <p:nvPr/>
        </p:nvSpPr>
        <p:spPr>
          <a:xfrm>
            <a:off x="6159806" y="1947971"/>
            <a:ext cx="53937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83</a:t>
            </a:r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127" y="1322722"/>
            <a:ext cx="913345" cy="59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églalap 34"/>
          <p:cNvSpPr/>
          <p:nvPr/>
        </p:nvSpPr>
        <p:spPr>
          <a:xfrm>
            <a:off x="3566111" y="1947890"/>
            <a:ext cx="53937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49</a:t>
            </a:r>
          </a:p>
        </p:txBody>
      </p:sp>
      <p:sp>
        <p:nvSpPr>
          <p:cNvPr id="36" name="Téglalap 35"/>
          <p:cNvSpPr/>
          <p:nvPr/>
        </p:nvSpPr>
        <p:spPr>
          <a:xfrm>
            <a:off x="9399644" y="2953299"/>
            <a:ext cx="53937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87</a:t>
            </a:r>
          </a:p>
        </p:txBody>
      </p:sp>
      <p:sp>
        <p:nvSpPr>
          <p:cNvPr id="37" name="Téglalap 36"/>
          <p:cNvSpPr/>
          <p:nvPr/>
        </p:nvSpPr>
        <p:spPr>
          <a:xfrm>
            <a:off x="6215602" y="4892782"/>
            <a:ext cx="53937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50</a:t>
            </a:r>
          </a:p>
        </p:txBody>
      </p:sp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821" y="1167978"/>
            <a:ext cx="728663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églalap 38"/>
          <p:cNvSpPr/>
          <p:nvPr/>
        </p:nvSpPr>
        <p:spPr>
          <a:xfrm>
            <a:off x="9187979" y="1729535"/>
            <a:ext cx="904346" cy="143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750" b="1" dirty="0">
                <a:solidFill>
                  <a:schemeClr val="tx1"/>
                </a:solidFill>
              </a:rPr>
              <a:t>PLAZA CSOPORT</a:t>
            </a:r>
            <a:endParaRPr lang="hu-HU" dirty="0"/>
          </a:p>
        </p:txBody>
      </p:sp>
      <p:sp>
        <p:nvSpPr>
          <p:cNvPr id="40" name="Téglalap 39"/>
          <p:cNvSpPr/>
          <p:nvPr/>
        </p:nvSpPr>
        <p:spPr>
          <a:xfrm>
            <a:off x="9370463" y="1892998"/>
            <a:ext cx="53937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63</a:t>
            </a:r>
          </a:p>
        </p:txBody>
      </p:sp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335" y="1186139"/>
            <a:ext cx="802958" cy="80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églalap 41"/>
          <p:cNvSpPr/>
          <p:nvPr/>
        </p:nvSpPr>
        <p:spPr>
          <a:xfrm>
            <a:off x="4638414" y="2062214"/>
            <a:ext cx="53937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74</a:t>
            </a:r>
          </a:p>
        </p:txBody>
      </p:sp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501" y="3585926"/>
            <a:ext cx="1419388" cy="62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églalap 43"/>
          <p:cNvSpPr/>
          <p:nvPr/>
        </p:nvSpPr>
        <p:spPr>
          <a:xfrm>
            <a:off x="7674882" y="4144749"/>
            <a:ext cx="53937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28</a:t>
            </a:r>
          </a:p>
        </p:txBody>
      </p:sp>
      <p:pic>
        <p:nvPicPr>
          <p:cNvPr id="45" name="Picture 1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06" y="2682868"/>
            <a:ext cx="692987" cy="71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églalap 45"/>
          <p:cNvSpPr/>
          <p:nvPr/>
        </p:nvSpPr>
        <p:spPr>
          <a:xfrm>
            <a:off x="3566111" y="3501630"/>
            <a:ext cx="53937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68</a:t>
            </a:r>
          </a:p>
        </p:txBody>
      </p:sp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900" y="2622632"/>
            <a:ext cx="997127" cy="77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325" y="5017231"/>
            <a:ext cx="1566200" cy="35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878" y="1205971"/>
            <a:ext cx="1307286" cy="61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416" y="3656687"/>
            <a:ext cx="674018" cy="67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églalap 50"/>
          <p:cNvSpPr/>
          <p:nvPr/>
        </p:nvSpPr>
        <p:spPr>
          <a:xfrm>
            <a:off x="6059586" y="3481776"/>
            <a:ext cx="73981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129</a:t>
            </a:r>
          </a:p>
        </p:txBody>
      </p:sp>
      <p:sp>
        <p:nvSpPr>
          <p:cNvPr id="52" name="Téglalap 51"/>
          <p:cNvSpPr/>
          <p:nvPr/>
        </p:nvSpPr>
        <p:spPr>
          <a:xfrm>
            <a:off x="7618833" y="1884279"/>
            <a:ext cx="53937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46</a:t>
            </a:r>
          </a:p>
        </p:txBody>
      </p:sp>
      <p:sp>
        <p:nvSpPr>
          <p:cNvPr id="53" name="Téglalap 52"/>
          <p:cNvSpPr/>
          <p:nvPr/>
        </p:nvSpPr>
        <p:spPr>
          <a:xfrm>
            <a:off x="7618832" y="3111512"/>
            <a:ext cx="53937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49</a:t>
            </a:r>
          </a:p>
        </p:txBody>
      </p:sp>
      <p:sp>
        <p:nvSpPr>
          <p:cNvPr id="54" name="Téglalap 53"/>
          <p:cNvSpPr/>
          <p:nvPr/>
        </p:nvSpPr>
        <p:spPr>
          <a:xfrm>
            <a:off x="9446735" y="4395274"/>
            <a:ext cx="53937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34</a:t>
            </a:r>
          </a:p>
        </p:txBody>
      </p:sp>
      <p:sp>
        <p:nvSpPr>
          <p:cNvPr id="55" name="Téglalap 54"/>
          <p:cNvSpPr/>
          <p:nvPr/>
        </p:nvSpPr>
        <p:spPr>
          <a:xfrm>
            <a:off x="9358022" y="5286657"/>
            <a:ext cx="739819" cy="5309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000" b="1" spc="38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124</a:t>
            </a:r>
          </a:p>
        </p:txBody>
      </p:sp>
      <p:sp>
        <p:nvSpPr>
          <p:cNvPr id="56" name="Téglalap 55"/>
          <p:cNvSpPr/>
          <p:nvPr/>
        </p:nvSpPr>
        <p:spPr>
          <a:xfrm>
            <a:off x="1532680" y="1065886"/>
            <a:ext cx="9144000" cy="513754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tx1"/>
                </a:solidFill>
                <a:latin typeface="Arial Black" panose="020B0A04020102020204" pitchFamily="34" charset="0"/>
              </a:rPr>
              <a:t>CSAK EZEN A 20 LÁNCON </a:t>
            </a:r>
          </a:p>
          <a:p>
            <a:pPr algn="ctr"/>
            <a:r>
              <a:rPr lang="hu-HU" sz="33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KÖZEL 3.000 A </a:t>
            </a:r>
            <a:r>
              <a:rPr lang="hu-HU" sz="3300" dirty="0">
                <a:solidFill>
                  <a:srgbClr val="0070C0"/>
                </a:solidFill>
                <a:latin typeface="Arial Black" panose="020B0A04020102020204" pitchFamily="34" charset="0"/>
              </a:rPr>
              <a:t>RECORD </a:t>
            </a:r>
            <a:r>
              <a:rPr lang="hu-HU" sz="3300" dirty="0">
                <a:solidFill>
                  <a:srgbClr val="FF0000"/>
                </a:solidFill>
                <a:latin typeface="Arial Black" panose="020B0A04020102020204" pitchFamily="34" charset="0"/>
              </a:rPr>
              <a:t>ÁLTAL KARBANTARTOTT ESZKÖZÖK DARABSZÁMA</a:t>
            </a:r>
          </a:p>
          <a:p>
            <a:pPr algn="ctr"/>
            <a:r>
              <a:rPr lang="hu-HU" sz="3000" dirty="0">
                <a:solidFill>
                  <a:schemeClr val="tx1"/>
                </a:solidFill>
                <a:latin typeface="Arial Black" panose="020B0A04020102020204" pitchFamily="34" charset="0"/>
              </a:rPr>
              <a:t>AZ ORSZÁG EGÉSZ TERÜLETÉN</a:t>
            </a:r>
          </a:p>
        </p:txBody>
      </p:sp>
    </p:spTree>
    <p:extLst>
      <p:ext uri="{BB962C8B-B14F-4D97-AF65-F5344CB8AC3E}">
        <p14:creationId xmlns:p14="http://schemas.microsoft.com/office/powerpoint/2010/main" val="261140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40" grpId="0" animBg="1"/>
      <p:bldP spid="42" grpId="0" animBg="1"/>
      <p:bldP spid="44" grpId="0" animBg="1"/>
      <p:bldP spid="46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3"/>
          <p:cNvCxnSpPr/>
          <p:nvPr/>
        </p:nvCxnSpPr>
        <p:spPr>
          <a:xfrm>
            <a:off x="1249960" y="6365743"/>
            <a:ext cx="965934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0" y="1"/>
            <a:ext cx="12192000" cy="548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0105840" y="120451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REMIUM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C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ARE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FOR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ROPERTIES</a:t>
            </a:r>
            <a:endParaRPr lang="hu-HU" sz="1100" b="1" i="1" dirty="0" smtClean="0">
              <a:solidFill>
                <a:srgbClr val="FFFF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81889" y="6487427"/>
            <a:ext cx="12282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i="1" dirty="0" smtClean="0">
                <a:latin typeface="Calibri Light" panose="020F0302020204030204" pitchFamily="34" charset="0"/>
              </a:rPr>
              <a:t>A szövetség ereje…</a:t>
            </a:r>
            <a:endParaRPr lang="hu-HU" sz="1050" i="1" dirty="0">
              <a:latin typeface="Calibri Light" panose="020F030202020403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070" y="5763"/>
            <a:ext cx="60109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u-H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KINEK ÉRI EZ MEG…?</a:t>
            </a:r>
            <a:endParaRPr lang="hu-H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846" y="6169763"/>
            <a:ext cx="906463" cy="55946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7" y="6265795"/>
            <a:ext cx="917110" cy="463433"/>
          </a:xfrm>
          <a:prstGeom prst="rect">
            <a:avLst/>
          </a:prstGeom>
        </p:spPr>
      </p:pic>
      <p:grpSp>
        <p:nvGrpSpPr>
          <p:cNvPr id="9" name="Csoportba foglalás 8"/>
          <p:cNvGrpSpPr/>
          <p:nvPr/>
        </p:nvGrpSpPr>
        <p:grpSpPr>
          <a:xfrm>
            <a:off x="1904326" y="3883942"/>
            <a:ext cx="1483319" cy="785815"/>
            <a:chOff x="2060257" y="1503680"/>
            <a:chExt cx="3019425" cy="1565595"/>
          </a:xfrm>
        </p:grpSpPr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0257" y="2560954"/>
              <a:ext cx="3019425" cy="508321"/>
            </a:xfrm>
            <a:prstGeom prst="rect">
              <a:avLst/>
            </a:prstGeom>
          </p:spPr>
        </p:pic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60257" y="1503680"/>
              <a:ext cx="3019425" cy="1057275"/>
            </a:xfrm>
            <a:prstGeom prst="rect">
              <a:avLst/>
            </a:prstGeom>
          </p:spPr>
        </p:pic>
      </p:grpSp>
      <p:pic>
        <p:nvPicPr>
          <p:cNvPr id="16" name="Picture 2" descr="http://www.octogon.hu/uploads/archinfo/esemenyek__dijak__palyazatok/strabag/Strabag_PF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601" y="1451791"/>
            <a:ext cx="2073432" cy="91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deca.at/pic_st/3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064" y="3705696"/>
            <a:ext cx="1483319" cy="93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alfagroup.hu/pic/partnerek/RM_ALFA_logo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604" y="2651360"/>
            <a:ext cx="2073432" cy="57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www.natotender.gov.hu/files/96f5cf8f89f389bfbdabc52d86ef935e/futurefmrgb-vagot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15" y="1350323"/>
            <a:ext cx="1835944" cy="59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://retail.hu/resources/IRR_firm/10008_klepierre-magyarorszag-management-kft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065" y="3259815"/>
            <a:ext cx="2163867" cy="140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4397" y="5389786"/>
            <a:ext cx="1863854" cy="404273"/>
          </a:xfrm>
          <a:prstGeom prst="rect">
            <a:avLst/>
          </a:prstGeom>
        </p:spPr>
      </p:pic>
      <p:pic>
        <p:nvPicPr>
          <p:cNvPr id="23" name="Picture 12" descr="http://www.airportregions.org/wp-content/uploads/Hochtief_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881" y="4995040"/>
            <a:ext cx="2073432" cy="54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http://www.services-proprete.fr/img/Service-Proprete/articles/photos/450/img_Breve_Atalian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23" y="2447131"/>
            <a:ext cx="2216411" cy="81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52723" y="5140228"/>
            <a:ext cx="1131095" cy="687358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6373" y="1423487"/>
            <a:ext cx="2000231" cy="1155913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52933" y="3026251"/>
            <a:ext cx="1241101" cy="718532"/>
          </a:xfrm>
          <a:prstGeom prst="rect">
            <a:avLst/>
          </a:prstGeom>
        </p:spPr>
      </p:pic>
      <p:sp>
        <p:nvSpPr>
          <p:cNvPr id="28" name="Téglalap 27"/>
          <p:cNvSpPr/>
          <p:nvPr/>
        </p:nvSpPr>
        <p:spPr>
          <a:xfrm>
            <a:off x="1522107" y="1065886"/>
            <a:ext cx="9144000" cy="513754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tx1"/>
                </a:solidFill>
                <a:latin typeface="Arial Black" panose="020B0A04020102020204" pitchFamily="34" charset="0"/>
              </a:rPr>
              <a:t>EZEK AZ ÜZEMELTETŐ CÉGEK</a:t>
            </a:r>
          </a:p>
          <a:p>
            <a:pPr algn="ctr"/>
            <a:r>
              <a:rPr lang="hu-HU" sz="33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TÖBB, MINT 2.000 ESZKÖZT</a:t>
            </a:r>
            <a:endParaRPr lang="hu-HU" sz="33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hu-HU" sz="3000" dirty="0">
                <a:solidFill>
                  <a:schemeClr val="tx1"/>
                </a:solidFill>
                <a:latin typeface="Arial Black" panose="020B0A04020102020204" pitchFamily="34" charset="0"/>
              </a:rPr>
              <a:t>JAVÍTTATNAK</a:t>
            </a:r>
          </a:p>
          <a:p>
            <a:pPr algn="ctr"/>
            <a:r>
              <a:rPr lang="hu-HU" sz="3000" dirty="0">
                <a:solidFill>
                  <a:schemeClr val="tx1"/>
                </a:solidFill>
                <a:latin typeface="Arial Black" panose="020B0A04020102020204" pitchFamily="34" charset="0"/>
              </a:rPr>
              <a:t>ÉS TARTATNAK </a:t>
            </a:r>
            <a:r>
              <a:rPr lang="hu-HU" sz="3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KARBAN A </a:t>
            </a:r>
            <a:r>
              <a:rPr lang="hu-HU" sz="3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RECORD</a:t>
            </a:r>
            <a:r>
              <a:rPr lang="hu-HU" sz="3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DAL</a:t>
            </a:r>
            <a:endParaRPr lang="hu-HU" sz="30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hu-HU" sz="3000" dirty="0">
                <a:solidFill>
                  <a:schemeClr val="tx1"/>
                </a:solidFill>
                <a:latin typeface="Arial Black" panose="020B0A04020102020204" pitchFamily="34" charset="0"/>
              </a:rPr>
              <a:t>AZ ORSZÁG EGÉSZ TERÜLETÉN</a:t>
            </a:r>
          </a:p>
        </p:txBody>
      </p:sp>
    </p:spTree>
    <p:extLst>
      <p:ext uri="{BB962C8B-B14F-4D97-AF65-F5344CB8AC3E}">
        <p14:creationId xmlns:p14="http://schemas.microsoft.com/office/powerpoint/2010/main" val="12727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églalap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0" y="1369555"/>
            <a:ext cx="12192000" cy="4401205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hu-HU" sz="5600" dirty="0" smtClean="0">
              <a:solidFill>
                <a:schemeClr val="tx2"/>
              </a:solidFill>
              <a:latin typeface="Showcard Gothic" panose="04020904020102020604" pitchFamily="82" charset="0"/>
            </a:endParaRPr>
          </a:p>
          <a:p>
            <a:pPr algn="ctr"/>
            <a:r>
              <a:rPr lang="hu-HU" sz="5600" dirty="0" smtClean="0">
                <a:solidFill>
                  <a:schemeClr val="tx2"/>
                </a:solidFill>
                <a:latin typeface="Showcard Gothic" panose="04020904020102020604" pitchFamily="82" charset="0"/>
              </a:rPr>
              <a:t>A SZÉPSÉG, A  BIZTONSÁG</a:t>
            </a:r>
          </a:p>
          <a:p>
            <a:pPr algn="ctr"/>
            <a:r>
              <a:rPr lang="hu-HU" sz="5600" dirty="0" smtClean="0">
                <a:solidFill>
                  <a:schemeClr val="tx2"/>
                </a:solidFill>
                <a:latin typeface="Showcard Gothic" panose="04020904020102020604" pitchFamily="82" charset="0"/>
              </a:rPr>
              <a:t>ÉS A GAZDASÁGOSSÁG</a:t>
            </a:r>
          </a:p>
          <a:p>
            <a:pPr algn="ctr"/>
            <a:r>
              <a:rPr lang="hu-HU" sz="5600" dirty="0" smtClean="0">
                <a:solidFill>
                  <a:schemeClr val="tx2"/>
                </a:solidFill>
                <a:latin typeface="Showcard Gothic" panose="04020904020102020604" pitchFamily="82" charset="0"/>
              </a:rPr>
              <a:t>NETOVÁBBJA</a:t>
            </a:r>
          </a:p>
          <a:p>
            <a:pPr algn="ctr"/>
            <a:endParaRPr lang="hu-HU" sz="5600" dirty="0">
              <a:solidFill>
                <a:schemeClr val="tx2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8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3"/>
          <p:cNvCxnSpPr/>
          <p:nvPr/>
        </p:nvCxnSpPr>
        <p:spPr>
          <a:xfrm>
            <a:off x="1249960" y="6365743"/>
            <a:ext cx="965934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0" y="1"/>
            <a:ext cx="12192000" cy="548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0105840" y="120451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REMIUM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C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ARE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FOR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ROPERTIES</a:t>
            </a:r>
            <a:endParaRPr lang="hu-HU" sz="1100" b="1" i="1" dirty="0" smtClean="0">
              <a:solidFill>
                <a:srgbClr val="FFFF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81889" y="6487427"/>
            <a:ext cx="12282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i="1" dirty="0" smtClean="0">
                <a:latin typeface="Calibri Light" panose="020F0302020204030204" pitchFamily="34" charset="0"/>
              </a:rPr>
              <a:t>A szövetség ereje…</a:t>
            </a:r>
            <a:endParaRPr lang="hu-HU" sz="1050" i="1" dirty="0">
              <a:latin typeface="Calibri Light" panose="020F030202020403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070" y="5763"/>
            <a:ext cx="60109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u-H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 KÉT GÉNIUSZ</a:t>
            </a:r>
            <a:endParaRPr lang="hu-H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846" y="6169763"/>
            <a:ext cx="906463" cy="55946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7" y="6265795"/>
            <a:ext cx="917110" cy="463433"/>
          </a:xfrm>
          <a:prstGeom prst="rect">
            <a:avLst/>
          </a:prstGeom>
        </p:spPr>
      </p:pic>
      <p:pic>
        <p:nvPicPr>
          <p:cNvPr id="9" name="Picture 2" descr="http://qe1pr67o4hj19lx494tvhiwf.wpengine.netdna-cdn.com/wp-content/uploads/2014/04/fos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84" y="847987"/>
            <a:ext cx="39624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églalap 10"/>
          <p:cNvSpPr/>
          <p:nvPr/>
        </p:nvSpPr>
        <p:spPr>
          <a:xfrm>
            <a:off x="1393959" y="4985782"/>
            <a:ext cx="4468852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Norman Foster</a:t>
            </a:r>
            <a:br>
              <a:rPr lang="hu-H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hu-HU" sz="2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Foster</a:t>
            </a:r>
            <a:r>
              <a:rPr lang="hu-H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+ </a:t>
            </a:r>
            <a:r>
              <a:rPr lang="hu-HU" sz="2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Partners</a:t>
            </a:r>
            <a:endParaRPr lang="hu-H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7241492" y="4994500"/>
            <a:ext cx="3159005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Steve </a:t>
            </a:r>
            <a:r>
              <a:rPr lang="hu-H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Jobs</a:t>
            </a:r>
            <a:r>
              <a:rPr lang="hu-H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hu-H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hu-H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Apple</a:t>
            </a:r>
            <a:endParaRPr lang="hu-H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539" y="584097"/>
            <a:ext cx="3480015" cy="4435841"/>
          </a:xfrm>
          <a:prstGeom prst="rect">
            <a:avLst/>
          </a:prstGeom>
        </p:spPr>
      </p:pic>
      <p:sp>
        <p:nvSpPr>
          <p:cNvPr id="18" name="Téglalap 17"/>
          <p:cNvSpPr/>
          <p:nvPr/>
        </p:nvSpPr>
        <p:spPr>
          <a:xfrm>
            <a:off x="7029162" y="596301"/>
            <a:ext cx="3600400" cy="57282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884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1232535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0" y="2489959"/>
            <a:ext cx="12325350" cy="187807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>
            <a:defPPr>
              <a:defRPr lang="hu-HU"/>
            </a:defPPr>
            <a:lvl1pPr>
              <a:spcBef>
                <a:spcPct val="50000"/>
              </a:spcBef>
              <a:buClr>
                <a:srgbClr val="CC0000"/>
              </a:buClr>
              <a:buSzPct val="90000"/>
              <a:buFont typeface="Wingdings" panose="05000000000000000000" pitchFamily="2" charset="2"/>
              <a:defRPr b="1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de-DE" sz="3200" i="1" dirty="0" smtClean="0"/>
              <a:t>„APPLE CAMPUS” </a:t>
            </a:r>
            <a:r>
              <a:rPr lang="hu-HU" altLang="de-DE" sz="3200" dirty="0" smtClean="0"/>
              <a:t>- </a:t>
            </a:r>
            <a:r>
              <a:rPr lang="hu-HU" altLang="de-DE" sz="3200" dirty="0" err="1" smtClean="0"/>
              <a:t>Cupertino</a:t>
            </a:r>
            <a:endParaRPr lang="en-GB" altLang="de-DE" sz="3200" dirty="0"/>
          </a:p>
          <a:p>
            <a:pPr algn="ctr"/>
            <a:r>
              <a:rPr lang="hu-HU" altLang="de-DE" sz="2400" dirty="0" smtClean="0">
                <a:solidFill>
                  <a:schemeClr val="tx1"/>
                </a:solidFill>
              </a:rPr>
              <a:t>A világ legnagyobb campusa. Tervezte: Foster + </a:t>
            </a:r>
            <a:r>
              <a:rPr lang="hu-HU" altLang="de-DE" sz="2400" dirty="0" err="1" smtClean="0">
                <a:solidFill>
                  <a:schemeClr val="tx1"/>
                </a:solidFill>
              </a:rPr>
              <a:t>Partners</a:t>
            </a:r>
            <a:endParaRPr lang="hu-HU" altLang="de-DE" sz="2400" dirty="0" smtClean="0">
              <a:solidFill>
                <a:schemeClr val="tx1"/>
              </a:solidFill>
            </a:endParaRPr>
          </a:p>
          <a:p>
            <a:pPr algn="ctr"/>
            <a:r>
              <a:rPr lang="hu-HU" altLang="de-DE" sz="3200" i="1" dirty="0" smtClean="0">
                <a:solidFill>
                  <a:schemeClr val="tx2"/>
                </a:solidFill>
              </a:rPr>
              <a:t>Több, mint 700db. RECORD automata ajtó</a:t>
            </a:r>
            <a:endParaRPr lang="en-GB" altLang="de-DE" sz="2800" dirty="0"/>
          </a:p>
        </p:txBody>
      </p:sp>
    </p:spTree>
    <p:extLst>
      <p:ext uri="{BB962C8B-B14F-4D97-AF65-F5344CB8AC3E}">
        <p14:creationId xmlns:p14="http://schemas.microsoft.com/office/powerpoint/2010/main" val="4198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3"/>
          <p:cNvCxnSpPr/>
          <p:nvPr/>
        </p:nvCxnSpPr>
        <p:spPr>
          <a:xfrm>
            <a:off x="1249960" y="6365743"/>
            <a:ext cx="965934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0" y="1"/>
            <a:ext cx="12192000" cy="548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0105840" y="120451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REMIUM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C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ARE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FOR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ROPERTIES</a:t>
            </a:r>
            <a:endParaRPr lang="hu-HU" sz="1100" b="1" i="1" dirty="0" smtClean="0">
              <a:solidFill>
                <a:srgbClr val="FFFF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81889" y="6487427"/>
            <a:ext cx="12282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i="1" dirty="0" smtClean="0">
                <a:latin typeface="Calibri Light" panose="020F0302020204030204" pitchFamily="34" charset="0"/>
              </a:rPr>
              <a:t>A szövetség ereje…</a:t>
            </a:r>
            <a:endParaRPr lang="hu-HU" sz="1050" i="1" dirty="0">
              <a:latin typeface="Calibri Light" panose="020F030202020403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070" y="5763"/>
            <a:ext cx="76682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u-H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CÉGEK, AKIKNEK A </a:t>
            </a:r>
            <a:r>
              <a:rPr lang="hu-HU" sz="3200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NEVE</a:t>
            </a:r>
            <a:r>
              <a:rPr lang="hu-H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hu-H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 GARANCIA</a:t>
            </a:r>
            <a:endParaRPr lang="hu-H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846" y="6169763"/>
            <a:ext cx="906463" cy="55946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7" y="6265795"/>
            <a:ext cx="917110" cy="463433"/>
          </a:xfrm>
          <a:prstGeom prst="rect">
            <a:avLst/>
          </a:prstGeom>
        </p:spPr>
      </p:pic>
      <p:pic>
        <p:nvPicPr>
          <p:cNvPr id="9" name="Picture 32" descr="http://muanyagablaknyilaszaro.hu/images/Logo_pic/Schuco_muanyag_abla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959" y="4454756"/>
            <a:ext cx="2400758" cy="1100347"/>
          </a:xfrm>
          <a:prstGeom prst="rect">
            <a:avLst/>
          </a:prstGeom>
          <a:noFill/>
          <a:ln>
            <a:noFill/>
          </a:ln>
          <a:effectLst>
            <a:glow rad="3302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27" y="1084566"/>
            <a:ext cx="2567310" cy="1401887"/>
          </a:xfrm>
          <a:prstGeom prst="rect">
            <a:avLst/>
          </a:prstGeom>
          <a:noFill/>
          <a:ln>
            <a:noFill/>
          </a:ln>
          <a:effectLst>
            <a:glow rad="330200">
              <a:schemeClr val="tx1">
                <a:alpha val="40000"/>
              </a:schemeClr>
            </a:glow>
          </a:effectLst>
        </p:spPr>
      </p:pic>
      <p:pic>
        <p:nvPicPr>
          <p:cNvPr id="12" name="Picture 34" descr="http://upload.wikimedia.org/wikipedia/commons/thumb/5/54/LG_Logo.svg/500px-LG_Logo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646" y="1100415"/>
            <a:ext cx="2693194" cy="1276574"/>
          </a:xfrm>
          <a:prstGeom prst="rect">
            <a:avLst/>
          </a:prstGeom>
          <a:noFill/>
          <a:ln>
            <a:noFill/>
          </a:ln>
          <a:effectLst>
            <a:glow rad="3302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8" descr="http://www.finnlock.spb.ru/content/images/company_recor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799" y="4288349"/>
            <a:ext cx="3032147" cy="1583366"/>
          </a:xfrm>
          <a:prstGeom prst="rect">
            <a:avLst/>
          </a:prstGeom>
          <a:noFill/>
          <a:ln>
            <a:noFill/>
          </a:ln>
          <a:effectLst>
            <a:glow rad="3302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0" descr="https://encrypted-tbn2.gstatic.com/images?q=tbn:ANd9GcQphQA6_aA0Kqx6rACJsLSyKEG7nQgdTbY67vMRWDgxkpGdoyhR6ijdLttj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566" y="2299853"/>
            <a:ext cx="2145883" cy="1607342"/>
          </a:xfrm>
          <a:prstGeom prst="rect">
            <a:avLst/>
          </a:prstGeom>
          <a:noFill/>
          <a:ln>
            <a:noFill/>
          </a:ln>
          <a:effectLst>
            <a:glow rad="3302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098" y="818563"/>
            <a:ext cx="7455502" cy="40524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607" y="5744589"/>
            <a:ext cx="2429638" cy="70629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329" y="5452363"/>
            <a:ext cx="1747193" cy="82892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6607" y="5658751"/>
            <a:ext cx="2299382" cy="70273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2" y="5866825"/>
            <a:ext cx="2857499" cy="46181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1502" y="5692402"/>
            <a:ext cx="1435820" cy="845539"/>
          </a:xfrm>
          <a:prstGeom prst="rect">
            <a:avLst/>
          </a:prstGeom>
        </p:spPr>
      </p:pic>
      <p:cxnSp>
        <p:nvCxnSpPr>
          <p:cNvPr id="12" name="Egyenes összekötő 11"/>
          <p:cNvCxnSpPr/>
          <p:nvPr/>
        </p:nvCxnSpPr>
        <p:spPr>
          <a:xfrm>
            <a:off x="-190500" y="5452363"/>
            <a:ext cx="1261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-190500" y="6684263"/>
            <a:ext cx="1261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ép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56" y="1102525"/>
            <a:ext cx="5993885" cy="3349120"/>
          </a:xfrm>
          <a:prstGeom prst="rect">
            <a:avLst/>
          </a:prstGeom>
          <a:solidFill>
            <a:schemeClr val="tx1">
              <a:lumMod val="95000"/>
            </a:schemeClr>
          </a:solidFill>
          <a:effectLst>
            <a:outerShdw blurRad="50800" dist="38100" dir="2700000" algn="tl" rotWithShape="0">
              <a:schemeClr val="tx1">
                <a:alpha val="30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Téglalap 1"/>
          <p:cNvSpPr/>
          <p:nvPr/>
        </p:nvSpPr>
        <p:spPr>
          <a:xfrm>
            <a:off x="444847" y="4606823"/>
            <a:ext cx="11302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54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MOZGATOTT NYÍLÁSZÁRÓ </a:t>
            </a:r>
            <a:r>
              <a:rPr lang="hu-H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SPECIALISTA</a:t>
            </a:r>
            <a:endParaRPr lang="hu-H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7519541" y="1758600"/>
            <a:ext cx="3651962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hu-HU" sz="3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Wingdings"/>
              </a:rPr>
              <a:t></a:t>
            </a:r>
            <a:endParaRPr lang="hu-HU" sz="3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9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2696E-6 -1.52672E-7 L -0.16436 0.480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8" y="240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8874731" y="5672435"/>
            <a:ext cx="30531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HOTELEK</a:t>
            </a:r>
            <a:endParaRPr lang="hu-HU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573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2697253" y="5672435"/>
            <a:ext cx="92736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hu-H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IRODAHÁZAK, KÖZÉPÜLETEK</a:t>
            </a:r>
            <a:endParaRPr lang="hu-HU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37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178" y="827067"/>
            <a:ext cx="4650402" cy="5318898"/>
          </a:xfrm>
          <a:prstGeom prst="rect">
            <a:avLst/>
          </a:prstGeom>
        </p:spPr>
      </p:pic>
      <p:pic>
        <p:nvPicPr>
          <p:cNvPr id="11" name="Picture 12" descr="http://www.automatic-security.info/wp-content/uploads/2012/11/biztonsagi_racs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846" y="1285101"/>
            <a:ext cx="6481152" cy="4860864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0" y="2259541"/>
            <a:ext cx="12192000" cy="1938992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6000" dirty="0" smtClean="0">
                <a:solidFill>
                  <a:schemeClr val="tx2"/>
                </a:solidFill>
                <a:latin typeface="Showcard Gothic" panose="04020904020102020604" pitchFamily="82" charset="0"/>
              </a:rPr>
              <a:t>AZ INGATLANVAGYON </a:t>
            </a:r>
          </a:p>
          <a:p>
            <a:pPr algn="ctr"/>
            <a:r>
              <a:rPr lang="hu-HU" sz="6000" dirty="0" smtClean="0">
                <a:solidFill>
                  <a:schemeClr val="tx2"/>
                </a:solidFill>
                <a:latin typeface="Showcard Gothic" panose="04020904020102020604" pitchFamily="82" charset="0"/>
              </a:rPr>
              <a:t>VÉDELME</a:t>
            </a:r>
            <a:endParaRPr lang="hu-HU" sz="6000" dirty="0">
              <a:solidFill>
                <a:schemeClr val="tx2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23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3"/>
          <p:cNvCxnSpPr/>
          <p:nvPr/>
        </p:nvCxnSpPr>
        <p:spPr>
          <a:xfrm>
            <a:off x="1249960" y="6365743"/>
            <a:ext cx="965934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0" y="1"/>
            <a:ext cx="12192000" cy="548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5481889" y="6487427"/>
            <a:ext cx="12282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i="1" dirty="0" smtClean="0">
                <a:latin typeface="Calibri Light" panose="020F0302020204030204" pitchFamily="34" charset="0"/>
              </a:rPr>
              <a:t>A szövetség ereje…</a:t>
            </a:r>
            <a:endParaRPr lang="hu-HU" sz="1050" i="1" dirty="0">
              <a:latin typeface="Calibri Light" panose="020F030202020403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070" y="5763"/>
            <a:ext cx="60109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u-H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AZ INGATLANVAGYON VÉDELME</a:t>
            </a:r>
            <a:endParaRPr lang="hu-H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846" y="6169763"/>
            <a:ext cx="906463" cy="55946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7" y="6265795"/>
            <a:ext cx="917110" cy="46343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21" y="1395928"/>
            <a:ext cx="3788228" cy="4332786"/>
          </a:xfrm>
          <a:prstGeom prst="rect">
            <a:avLst/>
          </a:prstGeom>
        </p:spPr>
      </p:pic>
      <p:pic>
        <p:nvPicPr>
          <p:cNvPr id="11" name="Picture 12" descr="http://www.automatic-security.info/wp-content/uploads/2012/11/biztonsagi_racs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947" y="1473948"/>
            <a:ext cx="5715000" cy="428625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16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" descr="https://encrypted-tbn3.gstatic.com/images?q=tbn:ANd9GcRPBto1PWdIpgBxH2mdWrJPcjcJrUVBRyIsiQMXZgFMC_mcY7XTQ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624" y="2659765"/>
            <a:ext cx="2845517" cy="241476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Egyenes összekötő 3"/>
          <p:cNvCxnSpPr/>
          <p:nvPr/>
        </p:nvCxnSpPr>
        <p:spPr>
          <a:xfrm>
            <a:off x="1249960" y="6365743"/>
            <a:ext cx="965934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0" y="1"/>
            <a:ext cx="12192000" cy="548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0105840" y="120451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REMIUM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C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ARE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FOR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ROPERTIES</a:t>
            </a:r>
            <a:endParaRPr lang="hu-HU" sz="1100" b="1" i="1" dirty="0" smtClean="0">
              <a:solidFill>
                <a:srgbClr val="FFFF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81889" y="6487427"/>
            <a:ext cx="12282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i="1" dirty="0" smtClean="0">
                <a:latin typeface="Calibri Light" panose="020F0302020204030204" pitchFamily="34" charset="0"/>
              </a:rPr>
              <a:t>A szövetség ereje…</a:t>
            </a:r>
            <a:endParaRPr lang="hu-HU" sz="1050" i="1" dirty="0">
              <a:latin typeface="Calibri Light" panose="020F030202020403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070" y="43506"/>
            <a:ext cx="960421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u-H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AZ INGATLANVAGYON </a:t>
            </a:r>
            <a:r>
              <a:rPr lang="hu-H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VÉDELME</a:t>
            </a:r>
            <a:r>
              <a:rPr lang="hu-H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ÉS AZ ÜZEMELTETÉS </a:t>
            </a:r>
            <a:r>
              <a:rPr lang="hu-H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BIZTONSÁGA</a:t>
            </a:r>
            <a:endParaRPr lang="hu-HU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9846" y="6169763"/>
            <a:ext cx="906463" cy="55946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7" y="6265795"/>
            <a:ext cx="917110" cy="463433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2534253" y="4328737"/>
            <a:ext cx="405870" cy="1632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Picture 14" descr="https://encrypted-tbn1.gstatic.com/images?q=tbn:ANd9GcTtZQcK2VQMyS0yYhnsPySWKGQBCR9PqSEf92IugjHGCspHBCO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833" y="3369375"/>
            <a:ext cx="2061211" cy="149125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https://encrypted-tbn2.gstatic.com/images?q=tbn:ANd9GcSkVIZi9zYtk_NkXHMUGo4ZhKcKrFdutnzmDiEF6pxKA41dibhv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34" y="1099817"/>
            <a:ext cx="2263957" cy="185121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https://encrypted-tbn0.gstatic.com/images?q=tbn:ANd9GcR8qqGmwu1jWYXiAndusi_jVzjdEdYfqemK0ZrwETZQ3tcwlU6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900" y="1251010"/>
            <a:ext cx="2549075" cy="1763134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5" descr="http://behance.vo.llnwd.net/profiles22/793293/projects/2750175/hd_6d52d8df07f129d286fedee392f9d53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57" y="1346402"/>
            <a:ext cx="4721743" cy="3573584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240108" y="4776316"/>
            <a:ext cx="47128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PRAKTIKUS HASZNÁLAT</a:t>
            </a:r>
            <a:endParaRPr lang="hu-HU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7502841" y="2876078"/>
            <a:ext cx="19127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TŰZVÉDELEM</a:t>
            </a:r>
            <a:endParaRPr lang="hu-HU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5" name="Téglalap 24"/>
          <p:cNvSpPr/>
          <p:nvPr/>
        </p:nvSpPr>
        <p:spPr>
          <a:xfrm>
            <a:off x="4961851" y="4884035"/>
            <a:ext cx="2351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LÉGUTÁNPÓTLÁS</a:t>
            </a:r>
            <a:endParaRPr lang="hu-HU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Téglalap 25"/>
          <p:cNvSpPr/>
          <p:nvPr/>
        </p:nvSpPr>
        <p:spPr>
          <a:xfrm>
            <a:off x="7438595" y="4878185"/>
            <a:ext cx="21536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FÜSTELVEZETÉS</a:t>
            </a:r>
            <a:endParaRPr lang="hu-HU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7" name="Téglalap 26"/>
          <p:cNvSpPr/>
          <p:nvPr/>
        </p:nvSpPr>
        <p:spPr>
          <a:xfrm>
            <a:off x="9928845" y="2844153"/>
            <a:ext cx="174547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MENEKÜLÉS</a:t>
            </a:r>
            <a:endParaRPr lang="hu-HU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052" name="Picture 4" descr="http://203kpros.com/wp-content/uploads/2013/10/burglar-1024x68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897" y="1336488"/>
            <a:ext cx="2306937" cy="1536456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églalap 27"/>
          <p:cNvSpPr/>
          <p:nvPr/>
        </p:nvSpPr>
        <p:spPr>
          <a:xfrm>
            <a:off x="4897614" y="2867434"/>
            <a:ext cx="25113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VAGYONVÉDELEM</a:t>
            </a:r>
            <a:endParaRPr lang="hu-HU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054" name="Picture 6" descr="http://3.bp.blogspot.com/-emuceovD-BU/UWMQYOCLqFI/AAAAAAAAA8o/eNhDTMSfM2Q/s320/energy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993" y="3274541"/>
            <a:ext cx="2193927" cy="1645446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églalap 28"/>
          <p:cNvSpPr/>
          <p:nvPr/>
        </p:nvSpPr>
        <p:spPr>
          <a:xfrm>
            <a:off x="10206457" y="4868648"/>
            <a:ext cx="13219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ENERGIA</a:t>
            </a:r>
            <a:endParaRPr lang="hu-HU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7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5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3"/>
          <p:cNvCxnSpPr/>
          <p:nvPr/>
        </p:nvCxnSpPr>
        <p:spPr>
          <a:xfrm>
            <a:off x="1249960" y="6365743"/>
            <a:ext cx="965934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0" y="1"/>
            <a:ext cx="12192000" cy="548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0105840" y="120451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REMIUM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C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ARE</a:t>
            </a:r>
            <a:r>
              <a:rPr lang="hu-HU" sz="12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 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FOR </a:t>
            </a:r>
            <a:r>
              <a:rPr lang="hu-HU" sz="140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P</a:t>
            </a:r>
            <a:r>
              <a:rPr lang="hu-HU" sz="1050" b="1" i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ROPERTIES</a:t>
            </a:r>
            <a:endParaRPr lang="hu-HU" sz="1100" b="1" i="1" dirty="0" smtClean="0">
              <a:solidFill>
                <a:srgbClr val="FFFF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81889" y="6487427"/>
            <a:ext cx="12282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i="1" dirty="0" smtClean="0">
                <a:latin typeface="Calibri Light" panose="020F0302020204030204" pitchFamily="34" charset="0"/>
              </a:rPr>
              <a:t>A szövetség ereje…</a:t>
            </a:r>
            <a:endParaRPr lang="hu-HU" sz="1050" i="1" dirty="0">
              <a:latin typeface="Calibri Light" panose="020F030202020403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070" y="43506"/>
            <a:ext cx="960421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u-H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AZ INGATLANVAGYON </a:t>
            </a:r>
            <a:r>
              <a:rPr lang="hu-H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VÉDELME</a:t>
            </a:r>
            <a:r>
              <a:rPr lang="hu-H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ÉS AZ ÜZEMELTETÉS </a:t>
            </a:r>
            <a:r>
              <a:rPr lang="hu-H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BIZTONSÁGA</a:t>
            </a:r>
            <a:endParaRPr lang="hu-HU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846" y="6169763"/>
            <a:ext cx="906463" cy="55946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7" y="6265795"/>
            <a:ext cx="917110" cy="463433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2534253" y="4328737"/>
            <a:ext cx="405870" cy="1632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" name="Picture 39" descr="lánc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58" y="777777"/>
            <a:ext cx="4792077" cy="5467326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249" y="777777"/>
            <a:ext cx="4982597" cy="5473583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1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0" y="1536174"/>
            <a:ext cx="12192000" cy="3785652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hu-HU" sz="6000" dirty="0" smtClean="0">
              <a:solidFill>
                <a:schemeClr val="tx2"/>
              </a:solidFill>
              <a:latin typeface="Showcard Gothic" panose="04020904020102020604" pitchFamily="82" charset="0"/>
            </a:endParaRPr>
          </a:p>
          <a:p>
            <a:pPr algn="ctr"/>
            <a:r>
              <a:rPr lang="hu-HU" sz="6000" dirty="0" smtClean="0">
                <a:solidFill>
                  <a:schemeClr val="tx2"/>
                </a:solidFill>
                <a:latin typeface="Showcard Gothic" panose="04020904020102020604" pitchFamily="82" charset="0"/>
              </a:rPr>
              <a:t>A VEZÉRELT NYÍLÁSZÁRÓK PRAKTIKUMAI</a:t>
            </a:r>
          </a:p>
          <a:p>
            <a:pPr algn="ctr"/>
            <a:endParaRPr lang="hu-HU" sz="6000" dirty="0">
              <a:solidFill>
                <a:schemeClr val="tx2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4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92c38d6b82f1a4f9d1838b761eec7b6a94185"/>
  <p:tag name="ISPRING_RESOURCE_PATHS_HASH_2" val="bab8ab04c8f58af122e49979946835fcd680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1771</Words>
  <Application>Microsoft Office PowerPoint</Application>
  <PresentationFormat>Szélesvásznú</PresentationFormat>
  <Paragraphs>218</Paragraphs>
  <Slides>28</Slides>
  <Notes>26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8" baseType="lpstr">
      <vt:lpstr>Arial</vt:lpstr>
      <vt:lpstr>Arial Black</vt:lpstr>
      <vt:lpstr>Arial Narrow</vt:lpstr>
      <vt:lpstr>Calibri</vt:lpstr>
      <vt:lpstr>Calibri Light</vt:lpstr>
      <vt:lpstr>Showcard Gothic</vt:lpstr>
      <vt:lpstr>Tahoma</vt:lpstr>
      <vt:lpstr>Wingdings</vt:lpstr>
      <vt:lpstr>Office-téma</vt:lpstr>
      <vt:lpstr>PHOTO-PAINT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Jámbor Árpád</dc:creator>
  <cp:lastModifiedBy>Jámbor Árpád</cp:lastModifiedBy>
  <cp:revision>66</cp:revision>
  <dcterms:created xsi:type="dcterms:W3CDTF">2015-06-23T11:32:17Z</dcterms:created>
  <dcterms:modified xsi:type="dcterms:W3CDTF">2015-06-24T05:13:06Z</dcterms:modified>
</cp:coreProperties>
</file>