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8" r:id="rId4"/>
    <p:sldId id="262" r:id="rId5"/>
    <p:sldId id="260" r:id="rId6"/>
    <p:sldId id="264" r:id="rId7"/>
    <p:sldId id="263" r:id="rId8"/>
    <p:sldId id="267" r:id="rId9"/>
    <p:sldId id="265" r:id="rId10"/>
    <p:sldId id="268" r:id="rId11"/>
    <p:sldId id="26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6C9B2-882E-49F3-A488-913D439386E9}" type="datetimeFigureOut">
              <a:rPr lang="hu-HU" smtClean="0"/>
              <a:t>2015.06.23.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AF3BC-F62D-4793-83AA-4CEA0A36BAB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8271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F9BE-B1F9-42F7-A665-091671BF39A5}" type="datetime1">
              <a:rPr lang="hu-HU" smtClean="0"/>
              <a:t>2015.06.23.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II. Beltéri levegő szakmai nap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F3D-A58B-4C03-AB96-0FF8D7534E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201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A0E74-48B3-4188-AAFD-892684BF4924}" type="datetime1">
              <a:rPr lang="hu-HU" smtClean="0"/>
              <a:t>2015.06.23.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II. Beltéri levegő szakmai nap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F3D-A58B-4C03-AB96-0FF8D7534E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419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39B35-A5D4-428D-97C8-8F91F78ED877}" type="datetime1">
              <a:rPr lang="hu-HU" smtClean="0"/>
              <a:t>2015.06.23.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II. Beltéri levegő szakmai nap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F3D-A58B-4C03-AB96-0FF8D7534E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508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CF095-DC56-41EB-93B4-E9641B7205A0}" type="datetime1">
              <a:rPr lang="hu-HU" smtClean="0"/>
              <a:t>2015.06.23.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II. Beltéri levegő szakmai nap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F3D-A58B-4C03-AB96-0FF8D7534E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464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210C-0652-4E5B-ADA9-93692F450482}" type="datetime1">
              <a:rPr lang="hu-HU" smtClean="0"/>
              <a:t>2015.06.23.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II. Beltéri levegő szakmai nap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F3D-A58B-4C03-AB96-0FF8D7534E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269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C010-3A6B-4E42-9FA6-D6C713A1680C}" type="datetime1">
              <a:rPr lang="hu-HU" smtClean="0"/>
              <a:t>2015.06.23.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II. Beltéri levegő szakmai nap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F3D-A58B-4C03-AB96-0FF8D7534E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039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48949-FC6A-462C-84A5-003A054EC7C5}" type="datetime1">
              <a:rPr lang="hu-HU" smtClean="0"/>
              <a:t>2015.06.23.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II. Beltéri levegő szakmai nap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F3D-A58B-4C03-AB96-0FF8D7534E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803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C801-B587-4AE8-A07A-93DA1D165D7A}" type="datetime1">
              <a:rPr lang="hu-HU" smtClean="0"/>
              <a:t>2015.06.23.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II. Beltéri levegő szakmai nap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F3D-A58B-4C03-AB96-0FF8D7534E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565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5182-9205-4CA4-A75D-247A5274DC0F}" type="datetime1">
              <a:rPr lang="hu-HU" smtClean="0"/>
              <a:t>2015.06.23.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II. Beltéri levegő szakmai nap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F3D-A58B-4C03-AB96-0FF8D7534E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489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B9132-3608-47A8-AADE-AECE291382C4}" type="datetime1">
              <a:rPr lang="hu-HU" smtClean="0"/>
              <a:t>2015.06.23.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II. Beltéri levegő szakmai nap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F3D-A58B-4C03-AB96-0FF8D7534E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444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ED4D-6E05-4973-A579-F584FD4164EE}" type="datetime1">
              <a:rPr lang="hu-HU" smtClean="0"/>
              <a:t>2015.06.23.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II. Beltéri levegő szakmai nap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9F3D-A58B-4C03-AB96-0FF8D7534E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790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1647-4338-42E4-8E87-E28F20BFB844}" type="datetime1">
              <a:rPr lang="hu-HU" smtClean="0"/>
              <a:t>2015.06.23.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II. Beltéri levegő szakmai nap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89F3D-A58B-4C03-AB96-0FF8D7534E0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967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84684"/>
            <a:ext cx="4262872" cy="2664296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780928"/>
            <a:ext cx="3665758" cy="2547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536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9590" cy="1124744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2123728" y="116632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/>
              <a:t>Amit nyújtani tudunk:</a:t>
            </a:r>
          </a:p>
        </p:txBody>
      </p:sp>
      <p:sp>
        <p:nvSpPr>
          <p:cNvPr id="3" name="Téglalap 2"/>
          <p:cNvSpPr/>
          <p:nvPr/>
        </p:nvSpPr>
        <p:spPr>
          <a:xfrm>
            <a:off x="539552" y="1146032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Kedves Zsolti!</a:t>
            </a:r>
          </a:p>
          <a:p>
            <a:r>
              <a:rPr lang="hu-HU" sz="2400" dirty="0"/>
              <a:t> </a:t>
            </a:r>
          </a:p>
          <a:p>
            <a:pPr algn="just"/>
            <a:r>
              <a:rPr lang="hu-HU" sz="2400" dirty="0"/>
              <a:t>Sajnálom, hogy legjobb szándékom ellenére nem tudtam részt venni a mai találkozón. Pedig ott mindenki előtt akartam elmondani, hogy ha neked minden munkatársad olyan mint az az ember aki nálunk a </a:t>
            </a:r>
            <a:r>
              <a:rPr lang="hu-HU" sz="2400" dirty="0" smtClean="0"/>
              <a:t>gépeket karbantartotta, </a:t>
            </a:r>
            <a:r>
              <a:rPr lang="hu-HU" sz="2400" dirty="0"/>
              <a:t>akkor én téged nagyon irigyellek.</a:t>
            </a:r>
          </a:p>
          <a:p>
            <a:pPr algn="just"/>
            <a:r>
              <a:rPr lang="hu-HU" sz="2400" dirty="0"/>
              <a:t>Alapos volt, udvarias volt, hozzá értő </a:t>
            </a:r>
            <a:r>
              <a:rPr lang="hu-HU" sz="2400" dirty="0" smtClean="0"/>
              <a:t>volt. Nagyon </a:t>
            </a:r>
            <a:r>
              <a:rPr lang="hu-HU" sz="2400" dirty="0"/>
              <a:t>köszönöm Neked, a mi </a:t>
            </a:r>
            <a:r>
              <a:rPr lang="hu-HU" sz="2400" dirty="0" smtClean="0"/>
              <a:t>berendezéseink </a:t>
            </a:r>
            <a:r>
              <a:rPr lang="hu-HU" sz="2400" dirty="0"/>
              <a:t>ilyen ellátásban még nem részesültek. Mikor és hogyan fizethetek, mert mondta, hogy az ö dolga a javítás a pénzügyé pedig a pénz ügy. :) Várom a lehetőséget. </a:t>
            </a:r>
            <a:endParaRPr lang="hu-HU" sz="2400" dirty="0" smtClean="0"/>
          </a:p>
          <a:p>
            <a:pPr algn="just"/>
            <a:r>
              <a:rPr lang="hu-HU" sz="2400" dirty="0"/>
              <a:t> </a:t>
            </a:r>
          </a:p>
          <a:p>
            <a:pPr algn="just"/>
            <a:r>
              <a:rPr lang="hu-HU" sz="2400" dirty="0"/>
              <a:t>Szép estét és sok ilyen dolgozót kívánok, </a:t>
            </a:r>
            <a:r>
              <a:rPr lang="hu-HU" sz="2400" dirty="0" smtClean="0"/>
              <a:t>Krisztina (</a:t>
            </a:r>
            <a:r>
              <a:rPr lang="hu-HU" sz="2400" dirty="0" err="1" smtClean="0"/>
              <a:t>Febrill</a:t>
            </a:r>
            <a:r>
              <a:rPr lang="hu-HU" sz="2400" dirty="0" smtClean="0"/>
              <a:t> Bútor)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9740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9590" cy="1124744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2339752" y="332656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/>
              <a:t>A jövő</a:t>
            </a:r>
            <a:endParaRPr lang="hu-HU" sz="4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755577" y="1700808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3600" dirty="0" smtClean="0"/>
              <a:t>Az </a:t>
            </a:r>
            <a:r>
              <a:rPr lang="hu-HU" sz="3600" dirty="0" smtClean="0"/>
              <a:t>elkövetkező 16 </a:t>
            </a:r>
            <a:r>
              <a:rPr lang="hu-HU" sz="3600" dirty="0" smtClean="0"/>
              <a:t>éves együttműködés reményében kollégáim és önmagam nevében is köszönöm a PLE Group Kft-be </a:t>
            </a:r>
            <a:r>
              <a:rPr lang="hu-HU" sz="3600" dirty="0" smtClean="0"/>
              <a:t>vet</a:t>
            </a:r>
            <a:r>
              <a:rPr lang="hu-HU" sz="3600" dirty="0" smtClean="0"/>
              <a:t>endő </a:t>
            </a:r>
            <a:r>
              <a:rPr lang="hu-HU" sz="3600" dirty="0" smtClean="0"/>
              <a:t>bizalmukat!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920964" y="4355723"/>
            <a:ext cx="7488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... és a megtisztelő figyelmet!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415539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9590" cy="1124744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2123728" y="260648"/>
            <a:ext cx="64087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/>
              <a:t>Áttekintés</a:t>
            </a:r>
            <a:endParaRPr lang="hu-HU" sz="4400" dirty="0" smtClean="0"/>
          </a:p>
        </p:txBody>
      </p:sp>
      <p:sp>
        <p:nvSpPr>
          <p:cNvPr id="3" name="Szövegdoboz 2"/>
          <p:cNvSpPr txBox="1"/>
          <p:nvPr/>
        </p:nvSpPr>
        <p:spPr>
          <a:xfrm>
            <a:off x="755678" y="1582341"/>
            <a:ext cx="763264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sz="2400" dirty="0" smtClean="0"/>
              <a:t>Válság – változás – alkalmazkodás – siker</a:t>
            </a:r>
          </a:p>
          <a:p>
            <a:endParaRPr lang="hu-HU" sz="2400" dirty="0" smtClean="0"/>
          </a:p>
          <a:p>
            <a:pPr marL="285750" indent="-285750">
              <a:buFontTx/>
              <a:buChar char="-"/>
            </a:pPr>
            <a:r>
              <a:rPr lang="hu-HU" sz="2400" dirty="0" smtClean="0"/>
              <a:t>Pap Légtechnika Kft-ből PLE Group Kft.</a:t>
            </a:r>
          </a:p>
          <a:p>
            <a:pPr marL="285750" indent="-285750">
              <a:buFontTx/>
              <a:buChar char="-"/>
            </a:pPr>
            <a:endParaRPr lang="hu-HU" sz="2400" dirty="0" smtClean="0"/>
          </a:p>
          <a:p>
            <a:pPr marL="285750" indent="-285750">
              <a:buFontTx/>
              <a:buChar char="-"/>
            </a:pPr>
            <a:r>
              <a:rPr lang="hu-HU" sz="2400" dirty="0" smtClean="0"/>
              <a:t>Tevékenységeink:</a:t>
            </a:r>
          </a:p>
          <a:p>
            <a:pPr marL="742950" lvl="1" indent="-285750">
              <a:buFontTx/>
              <a:buChar char="-"/>
            </a:pPr>
            <a:r>
              <a:rPr lang="hu-HU" sz="2400" dirty="0" smtClean="0"/>
              <a:t>Gépészeti </a:t>
            </a:r>
            <a:r>
              <a:rPr lang="hu-HU" sz="2400" dirty="0" smtClean="0"/>
              <a:t>kivitelezés</a:t>
            </a:r>
          </a:p>
          <a:p>
            <a:pPr marL="742950" lvl="1" indent="-285750">
              <a:buFontTx/>
              <a:buChar char="-"/>
            </a:pPr>
            <a:r>
              <a:rPr lang="hu-HU" sz="2400" dirty="0" smtClean="0"/>
              <a:t>Karbantartás</a:t>
            </a:r>
          </a:p>
          <a:p>
            <a:pPr marL="742950" lvl="1" indent="-285750">
              <a:buFontTx/>
              <a:buChar char="-"/>
            </a:pPr>
            <a:r>
              <a:rPr lang="hu-HU" sz="2400" dirty="0" smtClean="0"/>
              <a:t>Mérnöki szolgáltatások</a:t>
            </a:r>
          </a:p>
          <a:p>
            <a:pPr marL="742950" lvl="1" indent="-285750">
              <a:buFontTx/>
              <a:buChar char="-"/>
            </a:pPr>
            <a:r>
              <a:rPr lang="hu-HU" sz="2400" dirty="0" smtClean="0"/>
              <a:t>Légcsatorna tisztítás</a:t>
            </a:r>
          </a:p>
          <a:p>
            <a:pPr marL="742950" lvl="1" indent="-285750">
              <a:buFontTx/>
              <a:buChar char="-"/>
            </a:pPr>
            <a:r>
              <a:rPr lang="hu-HU" sz="2400" dirty="0" smtClean="0"/>
              <a:t>Speciális tisztítások, mérések</a:t>
            </a:r>
          </a:p>
          <a:p>
            <a:pPr lvl="1"/>
            <a:endParaRPr lang="hu-HU" sz="2400" dirty="0"/>
          </a:p>
          <a:p>
            <a:pPr lvl="1"/>
            <a:r>
              <a:rPr lang="hu-HU" sz="2400" dirty="0" smtClean="0"/>
              <a:t>- Jogszabályi </a:t>
            </a:r>
            <a:r>
              <a:rPr lang="hu-HU" sz="2400" dirty="0" smtClean="0"/>
              <a:t>háttér</a:t>
            </a:r>
            <a:endParaRPr lang="hu-HU" sz="2400" dirty="0"/>
          </a:p>
          <a:p>
            <a:pPr lvl="1"/>
            <a:r>
              <a:rPr lang="hu-HU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789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9590" cy="1124744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2123728" y="260647"/>
            <a:ext cx="64087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/>
              <a:t>Válság – változás – alkalmazkodás – </a:t>
            </a:r>
            <a:r>
              <a:rPr lang="hu-HU" sz="3600" dirty="0" smtClean="0"/>
              <a:t>SIKER</a:t>
            </a:r>
            <a:endParaRPr lang="hu-HU" sz="36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755678" y="1582341"/>
            <a:ext cx="763264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Tx/>
              <a:buChar char="-"/>
            </a:pPr>
            <a:r>
              <a:rPr lang="hu-HU" sz="2400" dirty="0" smtClean="0"/>
              <a:t>2010-ig lendületben</a:t>
            </a:r>
          </a:p>
          <a:p>
            <a:pPr marL="800100" lvl="1" indent="-342900">
              <a:buFontTx/>
              <a:buChar char="-"/>
            </a:pPr>
            <a:r>
              <a:rPr lang="hu-HU" sz="2400" dirty="0" smtClean="0"/>
              <a:t>Jelentősen leépült, megváltozott a piac</a:t>
            </a:r>
          </a:p>
          <a:p>
            <a:pPr marL="800100" lvl="1" indent="-342900">
              <a:buFontTx/>
              <a:buChar char="-"/>
            </a:pPr>
            <a:r>
              <a:rPr lang="hu-HU" sz="2400" dirty="0" smtClean="0"/>
              <a:t>Két lépés hátra, újratervezés</a:t>
            </a:r>
          </a:p>
          <a:p>
            <a:pPr lvl="1"/>
            <a:endParaRPr lang="hu-HU" sz="2400" dirty="0" smtClean="0"/>
          </a:p>
          <a:p>
            <a:pPr lvl="1"/>
            <a:endParaRPr lang="hu-HU" sz="2400" dirty="0"/>
          </a:p>
          <a:p>
            <a:pPr lvl="1"/>
            <a:endParaRPr lang="hu-HU" sz="2400" dirty="0" smtClean="0"/>
          </a:p>
          <a:p>
            <a:pPr lvl="1"/>
            <a:endParaRPr lang="hu-HU" sz="2400" dirty="0"/>
          </a:p>
          <a:p>
            <a:pPr lvl="1"/>
            <a:endParaRPr lang="hu-HU" sz="2400" dirty="0"/>
          </a:p>
          <a:p>
            <a:pPr marL="800100" lvl="1" indent="-342900">
              <a:buFontTx/>
              <a:buChar char="-"/>
            </a:pPr>
            <a:endParaRPr lang="hu-HU" sz="2400" dirty="0" smtClean="0"/>
          </a:p>
          <a:p>
            <a:pPr marL="800100" lvl="1" indent="-342900">
              <a:buFontTx/>
              <a:buChar char="-"/>
            </a:pPr>
            <a:r>
              <a:rPr lang="hu-HU" sz="2400" dirty="0" smtClean="0"/>
              <a:t>Kérdések, amiket fel kellett tennünk magunknak:</a:t>
            </a:r>
          </a:p>
          <a:p>
            <a:pPr lvl="1"/>
            <a:r>
              <a:rPr lang="hu-HU" sz="2400" dirty="0"/>
              <a:t>	</a:t>
            </a:r>
            <a:r>
              <a:rPr lang="hu-HU" sz="2400" dirty="0" smtClean="0"/>
              <a:t>- Miben vagyunk jók, miben erősítsünk?</a:t>
            </a:r>
          </a:p>
          <a:p>
            <a:pPr lvl="1"/>
            <a:r>
              <a:rPr lang="hu-HU" sz="2400" dirty="0"/>
              <a:t>	</a:t>
            </a:r>
            <a:r>
              <a:rPr lang="hu-HU" sz="2400" dirty="0" smtClean="0"/>
              <a:t>- Mi az, amit hanyagoljunk?</a:t>
            </a:r>
          </a:p>
          <a:p>
            <a:pPr lvl="1"/>
            <a:endParaRPr lang="hu-HU" sz="2400" dirty="0" smtClean="0"/>
          </a:p>
        </p:txBody>
      </p:sp>
      <p:pic>
        <p:nvPicPr>
          <p:cNvPr id="1026" name="Picture 2" descr="C:\Users\Laki Zsolt\Desktop\PLE Group\Konferencia2014\előadások\újratervezé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780" y="2996952"/>
            <a:ext cx="26574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9590" cy="1124744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2123728" y="260647"/>
            <a:ext cx="64087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/>
              <a:t>Válság – változás – alkalmazkodás – </a:t>
            </a:r>
            <a:r>
              <a:rPr lang="hu-HU" sz="3600" dirty="0" smtClean="0"/>
              <a:t>SIKER</a:t>
            </a:r>
            <a:endParaRPr lang="hu-HU" sz="36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755678" y="1582341"/>
            <a:ext cx="763264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Tx/>
              <a:buChar char="-"/>
            </a:pPr>
            <a:r>
              <a:rPr lang="hu-HU" sz="2400" dirty="0" smtClean="0"/>
              <a:t>Minőség és ár</a:t>
            </a:r>
          </a:p>
          <a:p>
            <a:pPr lvl="1"/>
            <a:endParaRPr lang="hu-HU" sz="2400" dirty="0" smtClean="0"/>
          </a:p>
          <a:p>
            <a:pPr marL="800100" lvl="1" indent="-342900">
              <a:buFontTx/>
              <a:buChar char="-"/>
            </a:pPr>
            <a:r>
              <a:rPr lang="hu-HU" sz="2400" dirty="0" smtClean="0"/>
              <a:t>Szervezeti átalakítás </a:t>
            </a:r>
          </a:p>
          <a:p>
            <a:pPr lvl="1"/>
            <a:endParaRPr lang="hu-HU" sz="2400" dirty="0" smtClean="0"/>
          </a:p>
          <a:p>
            <a:pPr marL="800100" lvl="1" indent="-342900">
              <a:buFontTx/>
              <a:buChar char="-"/>
            </a:pPr>
            <a:r>
              <a:rPr lang="hu-HU" sz="2400" dirty="0" smtClean="0"/>
              <a:t>Felelős gazdálkodás, a stabilitás megmaradt</a:t>
            </a:r>
          </a:p>
          <a:p>
            <a:pPr lvl="1"/>
            <a:endParaRPr lang="hu-HU" sz="2400" dirty="0" smtClean="0"/>
          </a:p>
          <a:p>
            <a:pPr marL="800100" lvl="1" indent="-342900">
              <a:buFontTx/>
              <a:buChar char="-"/>
            </a:pPr>
            <a:r>
              <a:rPr lang="hu-HU" sz="2400" dirty="0" smtClean="0"/>
              <a:t>Sok szereplő, így fővállalkozóink kiesése</a:t>
            </a:r>
          </a:p>
          <a:p>
            <a:pPr marL="800100" lvl="1" indent="-342900">
              <a:buFontTx/>
              <a:buChar char="-"/>
            </a:pPr>
            <a:endParaRPr lang="hu-HU" sz="2400" dirty="0"/>
          </a:p>
          <a:p>
            <a:pPr marL="800100" lvl="1" indent="-342900">
              <a:buFontTx/>
              <a:buChar char="-"/>
            </a:pPr>
            <a:endParaRPr lang="hu-HU" sz="2400" dirty="0" smtClean="0"/>
          </a:p>
          <a:p>
            <a:pPr lvl="1"/>
            <a:endParaRPr lang="hu-HU" sz="2400" dirty="0" smtClean="0"/>
          </a:p>
          <a:p>
            <a:pPr lvl="1"/>
            <a:endParaRPr lang="hu-HU" sz="2400" dirty="0" smtClean="0"/>
          </a:p>
          <a:p>
            <a:pPr marL="800100" lvl="1" indent="-342900">
              <a:buFontTx/>
              <a:buChar char="-"/>
            </a:pPr>
            <a:r>
              <a:rPr lang="hu-HU" sz="2400" dirty="0"/>
              <a:t>Mostanra megtisztult piac (sajnos nem eléggé </a:t>
            </a:r>
            <a:r>
              <a:rPr lang="hu-HU" sz="2400" dirty="0">
                <a:sym typeface="Wingdings" panose="05000000000000000000" pitchFamily="2" charset="2"/>
              </a:rPr>
              <a:t> / </a:t>
            </a:r>
            <a:r>
              <a:rPr lang="hu-HU" sz="2400" dirty="0" smtClean="0">
                <a:sym typeface="Wingdings" panose="05000000000000000000" pitchFamily="2" charset="2"/>
              </a:rPr>
              <a:t>)</a:t>
            </a:r>
            <a:endParaRPr lang="hu-HU" sz="2400" dirty="0" smtClean="0"/>
          </a:p>
          <a:p>
            <a:pPr marL="800100" lvl="1" indent="-342900">
              <a:buFontTx/>
              <a:buChar char="-"/>
            </a:pPr>
            <a:endParaRPr lang="hu-HU" sz="2400" dirty="0" smtClean="0"/>
          </a:p>
        </p:txBody>
      </p:sp>
      <p:pic>
        <p:nvPicPr>
          <p:cNvPr id="2050" name="Picture 2" descr="C:\Users\Laki Zsolt\Desktop\PLE Group\Konferencia2014\előadások\szervezetfej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676" y="1582341"/>
            <a:ext cx="1988229" cy="149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aki Zsolt\Desktop\PLE Group\Konferencia2014\előadások\sepré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3563997"/>
            <a:ext cx="1457907" cy="191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70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978" y="2145798"/>
            <a:ext cx="4703018" cy="2939386"/>
          </a:xfrm>
          <a:prstGeom prst="rect">
            <a:avLst/>
          </a:prstGeom>
        </p:spPr>
      </p:pic>
      <p:pic>
        <p:nvPicPr>
          <p:cNvPr id="7" name="Kép 1" descr="cid:image001.png@01CE1663.2C5F4EA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2886321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églalap 1"/>
          <p:cNvSpPr/>
          <p:nvPr/>
        </p:nvSpPr>
        <p:spPr>
          <a:xfrm>
            <a:off x="1285588" y="692696"/>
            <a:ext cx="65728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3200" dirty="0"/>
              <a:t>Pap Légtechnika Kft-ből PLE Group Kft.</a:t>
            </a:r>
          </a:p>
        </p:txBody>
      </p:sp>
    </p:spTree>
    <p:extLst>
      <p:ext uri="{BB962C8B-B14F-4D97-AF65-F5344CB8AC3E}">
        <p14:creationId xmlns:p14="http://schemas.microsoft.com/office/powerpoint/2010/main" val="382469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9590" cy="1124744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2051720" y="332656"/>
            <a:ext cx="6264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/>
              <a:t>Szolgáltatásaink csoportosítása</a:t>
            </a:r>
          </a:p>
          <a:p>
            <a:pPr algn="ctr"/>
            <a:r>
              <a:rPr lang="hu-HU" sz="2400" dirty="0" smtClean="0"/>
              <a:t>Milyen területeken tudunk segíteni?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755678" y="1348885"/>
            <a:ext cx="7632645" cy="535531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hu-HU" sz="3600" dirty="0" smtClean="0">
                <a:solidFill>
                  <a:srgbClr val="FF9900"/>
                </a:solidFill>
              </a:rPr>
              <a:t>- GÉPÉSZETI </a:t>
            </a:r>
            <a:r>
              <a:rPr lang="hu-HU" sz="3600" dirty="0" smtClean="0">
                <a:solidFill>
                  <a:srgbClr val="FF9900"/>
                </a:solidFill>
              </a:rPr>
              <a:t>KIVITELEZÉS</a:t>
            </a:r>
          </a:p>
          <a:p>
            <a:endParaRPr lang="hu-HU" sz="3600" dirty="0" smtClean="0">
              <a:solidFill>
                <a:srgbClr val="FF9900"/>
              </a:solidFill>
            </a:endParaRPr>
          </a:p>
          <a:p>
            <a:pPr marL="285750" indent="-285750">
              <a:buFontTx/>
              <a:buChar char="-"/>
            </a:pPr>
            <a:r>
              <a:rPr lang="hu-HU" sz="3600" dirty="0" smtClean="0">
                <a:solidFill>
                  <a:srgbClr val="002060"/>
                </a:solidFill>
              </a:rPr>
              <a:t>KARBANTARTÁS</a:t>
            </a:r>
          </a:p>
          <a:p>
            <a:pPr marL="285750" indent="-285750">
              <a:buFontTx/>
              <a:buChar char="-"/>
            </a:pPr>
            <a:endParaRPr lang="hu-HU" sz="3600" dirty="0" smtClean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hu-HU" sz="3600" dirty="0" smtClean="0">
                <a:solidFill>
                  <a:schemeClr val="bg1">
                    <a:lumMod val="75000"/>
                  </a:schemeClr>
                </a:solidFill>
              </a:rPr>
              <a:t>MÉRNÖKI SZOLGÁLTATÁSOK</a:t>
            </a:r>
          </a:p>
          <a:p>
            <a:pPr marL="285750" indent="-285750">
              <a:buFontTx/>
              <a:buChar char="-"/>
            </a:pPr>
            <a:endParaRPr lang="hu-HU" sz="3600" dirty="0" smtClean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hu-HU" sz="3600" dirty="0" smtClean="0">
                <a:solidFill>
                  <a:srgbClr val="00B050"/>
                </a:solidFill>
              </a:rPr>
              <a:t>LÉGCSATORNA TISZTÍTÁS</a:t>
            </a:r>
          </a:p>
          <a:p>
            <a:endParaRPr lang="hu-HU" sz="3600" dirty="0" smtClean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r>
              <a:rPr lang="hu-HU" sz="3600" dirty="0" smtClean="0">
                <a:solidFill>
                  <a:srgbClr val="00B0F0"/>
                </a:solidFill>
              </a:rPr>
              <a:t>SPECIÁLIS TISZTÍTÁSOK, MÉRÉSEK</a:t>
            </a:r>
          </a:p>
          <a:p>
            <a:endParaRPr lang="hu-HU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2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9590" cy="1124744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1873379" y="177651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/>
              <a:t>Jogszabályi aktualitás!!!</a:t>
            </a:r>
            <a:endParaRPr lang="hu-HU" sz="4400" dirty="0"/>
          </a:p>
        </p:txBody>
      </p:sp>
      <p:sp>
        <p:nvSpPr>
          <p:cNvPr id="3" name="Téglalap 2"/>
          <p:cNvSpPr/>
          <p:nvPr/>
        </p:nvSpPr>
        <p:spPr>
          <a:xfrm>
            <a:off x="1403648" y="1484784"/>
            <a:ext cx="66967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a 54/2014. (XII. 5.) BM rendelet az Országos Tűzvédelmi Szabályzatról 196. § (5), amely ezt tartalmazza:</a:t>
            </a:r>
            <a:br>
              <a:rPr lang="hu-HU" sz="2400" dirty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/>
              <a:t>„</a:t>
            </a:r>
            <a:r>
              <a:rPr lang="hu-HU" sz="2400" b="1" dirty="0"/>
              <a:t>196. §….(5) </a:t>
            </a:r>
            <a:r>
              <a:rPr lang="hu-HU" sz="2400" dirty="0"/>
              <a:t>A 14 méternél magasabban lévő legfelső használati szinttel rendelkező lakóépület központi szellőző rendszerét</a:t>
            </a:r>
            <a:r>
              <a:rPr lang="hu-HU" sz="2400" b="1" dirty="0"/>
              <a:t>, valamint étterem konyhai szellőző (szagelszívó) rendszerét a gyártó által meghatározott rendszerességgel, </a:t>
            </a:r>
            <a:r>
              <a:rPr lang="hu-HU" sz="2400" dirty="0"/>
              <a:t>annak hiányában lakóépületben 3 évente</a:t>
            </a:r>
            <a:r>
              <a:rPr lang="hu-HU" sz="2400" b="1" dirty="0"/>
              <a:t>, étterem rendeltetés estében félévente tisztítani és annak elvégzését írásban igazolni kell.</a:t>
            </a:r>
            <a:r>
              <a:rPr lang="hu-HU" sz="2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75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9590" cy="1124744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2051720" y="177651"/>
            <a:ext cx="69488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/>
              <a:t>Szakmai és üzleti tagságaink</a:t>
            </a:r>
            <a:endParaRPr lang="hu-HU" sz="4400" dirty="0"/>
          </a:p>
        </p:txBody>
      </p:sp>
      <p:pic>
        <p:nvPicPr>
          <p:cNvPr id="1026" name="Picture 2" descr="C:\Users\Laki Zsolt\Desktop\BNI\BNI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53136"/>
            <a:ext cx="2018358" cy="100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Laki Zsolt\Desktop\Képek\AIRLOG_final_logo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576" y="4635581"/>
            <a:ext cx="3654322" cy="157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102" y="1273439"/>
            <a:ext cx="2771270" cy="1118232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045" y="2841622"/>
            <a:ext cx="1253722" cy="1293979"/>
          </a:xfrm>
          <a:prstGeom prst="rect">
            <a:avLst/>
          </a:prstGeom>
        </p:spPr>
      </p:pic>
      <p:pic>
        <p:nvPicPr>
          <p:cNvPr id="11" name="Picture 2" descr="http://t2.gstatic.com/images?q=tbn:ANd9GcS66-7DHiBOLQVrwKn89ys3ScAfBxrRKWKafeIbey6fyHvyDPc6p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810" y="2821869"/>
            <a:ext cx="1659927" cy="168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297669"/>
            <a:ext cx="3816407" cy="104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414" y="3665495"/>
            <a:ext cx="1440408" cy="193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41609"/>
            <a:ext cx="2952328" cy="2051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16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99590" cy="1124744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2123728" y="116632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/>
              <a:t>Amit nyújtani tudunk:</a:t>
            </a:r>
          </a:p>
        </p:txBody>
      </p:sp>
      <p:sp>
        <p:nvSpPr>
          <p:cNvPr id="3" name="Téglalap 2"/>
          <p:cNvSpPr/>
          <p:nvPr/>
        </p:nvSpPr>
        <p:spPr>
          <a:xfrm>
            <a:off x="1151620" y="1905506"/>
            <a:ext cx="68407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400" dirty="0">
                <a:solidFill>
                  <a:srgbClr val="FF9900"/>
                </a:solidFill>
              </a:rPr>
              <a:t>O</a:t>
            </a:r>
            <a:r>
              <a:rPr lang="hu-HU" sz="2400" dirty="0" smtClean="0">
                <a:solidFill>
                  <a:srgbClr val="FF9900"/>
                </a:solidFill>
              </a:rPr>
              <a:t>lyan </a:t>
            </a:r>
            <a:r>
              <a:rPr lang="hu-HU" sz="2400" dirty="0">
                <a:solidFill>
                  <a:srgbClr val="FF9900"/>
                </a:solidFill>
              </a:rPr>
              <a:t>újonnan átadott vagy karbantartott, üzemben lévő létesítmények </a:t>
            </a:r>
            <a:r>
              <a:rPr lang="hu-HU" sz="2400" dirty="0">
                <a:solidFill>
                  <a:srgbClr val="002060"/>
                </a:solidFill>
              </a:rPr>
              <a:t>vagy gépészeti rendszerek, amelyek használatával ügyfeleink gazdaságosabb üzemeltetést érnek el, valamint</a:t>
            </a:r>
            <a:r>
              <a:rPr lang="hu-HU" sz="2400" dirty="0"/>
              <a:t> </a:t>
            </a:r>
            <a:r>
              <a:rPr lang="hu-HU" sz="2400" dirty="0">
                <a:solidFill>
                  <a:schemeClr val="bg1">
                    <a:lumMod val="50000"/>
                  </a:schemeClr>
                </a:solidFill>
              </a:rPr>
              <a:t>tisztább, egészségesebb környezethez jutnak. Ezáltal közelebb kerülnek működési</a:t>
            </a:r>
            <a:r>
              <a:rPr lang="hu-HU" sz="2400" dirty="0"/>
              <a:t> </a:t>
            </a:r>
            <a:r>
              <a:rPr lang="hu-HU" sz="2400" dirty="0">
                <a:solidFill>
                  <a:srgbClr val="00B050"/>
                </a:solidFill>
              </a:rPr>
              <a:t>céljaik megvalósításához. Munkánk során a környezettudatos </a:t>
            </a:r>
            <a:r>
              <a:rPr lang="hu-HU" sz="2400" dirty="0">
                <a:solidFill>
                  <a:srgbClr val="0070C0"/>
                </a:solidFill>
              </a:rPr>
              <a:t>és fenntartható technológiák alkalmazását tartjuk szem előtt.</a:t>
            </a:r>
          </a:p>
        </p:txBody>
      </p:sp>
    </p:spTree>
    <p:extLst>
      <p:ext uri="{BB962C8B-B14F-4D97-AF65-F5344CB8AC3E}">
        <p14:creationId xmlns:p14="http://schemas.microsoft.com/office/powerpoint/2010/main" val="299912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237</Words>
  <Application>Microsoft Office PowerPoint</Application>
  <PresentationFormat>Diavetítés a képernyőre (4:3 oldalarány)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Laki Zsolt</dc:creator>
  <cp:lastModifiedBy>Laki Zsolt</cp:lastModifiedBy>
  <cp:revision>20</cp:revision>
  <dcterms:created xsi:type="dcterms:W3CDTF">2014-11-04T13:38:39Z</dcterms:created>
  <dcterms:modified xsi:type="dcterms:W3CDTF">2015-06-23T21:46:26Z</dcterms:modified>
</cp:coreProperties>
</file>