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65" r:id="rId4"/>
    <p:sldId id="268" r:id="rId5"/>
    <p:sldId id="279" r:id="rId6"/>
    <p:sldId id="280" r:id="rId7"/>
    <p:sldId id="281" r:id="rId8"/>
    <p:sldId id="277" r:id="rId9"/>
    <p:sldId id="278" r:id="rId10"/>
    <p:sldId id="295" r:id="rId11"/>
    <p:sldId id="294" r:id="rId12"/>
    <p:sldId id="286" r:id="rId13"/>
    <p:sldId id="303" r:id="rId14"/>
    <p:sldId id="282" r:id="rId15"/>
    <p:sldId id="308" r:id="rId16"/>
    <p:sldId id="283" r:id="rId17"/>
    <p:sldId id="304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F32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94660"/>
  </p:normalViewPr>
  <p:slideViewPr>
    <p:cSldViewPr showGuides="1">
      <p:cViewPr>
        <p:scale>
          <a:sx n="75" d="100"/>
          <a:sy n="75" d="100"/>
        </p:scale>
        <p:origin x="-1224" y="-448"/>
      </p:cViewPr>
      <p:guideLst>
        <p:guide orient="horz" pos="2160"/>
        <p:guide orient="horz" pos="890"/>
        <p:guide orient="horz" pos="3748"/>
        <p:guide orient="horz" pos="346"/>
        <p:guide orient="horz" pos="2795"/>
        <p:guide orient="horz" pos="1344"/>
        <p:guide orient="horz" pos="1162"/>
        <p:guide pos="3839"/>
        <p:guide pos="392"/>
        <p:guide pos="7007"/>
        <p:guide pos="6143"/>
        <p:guide pos="3385"/>
        <p:guide pos="7377"/>
        <p:guide pos="36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7" d="100"/>
          <a:sy n="57" d="100"/>
        </p:scale>
        <p:origin x="126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sterserver\Adatok\Sales_kozos\PREZIHEZ\Sales-nek%20p&#225;ly&#225;zhathoz%20turb&#243;zott%20adat%202014.07.30._&#233;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sterserver\Adatok\Sales_kozos\PREZIHEZ\Sales-nek%20p&#225;ly&#225;zhathoz%20turb&#243;zott%20adat%202014.07.30._&#233;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sterserver\Adatok\Sales_kozos\PREZIHEZ\Sales-nek%20p&#225;ly&#225;zhathoz%20turb&#243;zott%20adat%202014.07.30._&#233;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sterserver\Adatok\Sales_kozos\PREZIHEZ\Sales-nek%20p&#225;ly&#225;zhathoz%20turb&#243;zott%20adat%202014.07.30._&#233;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792475940507437"/>
          <c:y val="0.185601851851852"/>
          <c:w val="0.890196850393701"/>
          <c:h val="0.7208876494604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Adatok!$B$2</c:f>
              <c:strCache>
                <c:ptCount val="1"/>
                <c:pt idx="0">
                  <c:v>Létszám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Adatok!$A$3:$A$8</c:f>
              <c:numCache>
                <c:formatCode>General</c:formatCode>
                <c:ptCount val="6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</c:numCache>
            </c:numRef>
          </c:cat>
          <c:val>
            <c:numRef>
              <c:f>Adatok!$B$3:$B$8</c:f>
              <c:numCache>
                <c:formatCode>General</c:formatCode>
                <c:ptCount val="6"/>
                <c:pt idx="0">
                  <c:v>113.0</c:v>
                </c:pt>
                <c:pt idx="1">
                  <c:v>139.0</c:v>
                </c:pt>
                <c:pt idx="2">
                  <c:v>188.0</c:v>
                </c:pt>
                <c:pt idx="3">
                  <c:v>233.0</c:v>
                </c:pt>
                <c:pt idx="4">
                  <c:v>283.0</c:v>
                </c:pt>
                <c:pt idx="5">
                  <c:v>438.0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40594216"/>
        <c:axId val="2083926584"/>
        <c:axId val="0"/>
      </c:bar3DChart>
      <c:catAx>
        <c:axId val="2140594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3926584"/>
        <c:crosses val="autoZero"/>
        <c:auto val="1"/>
        <c:lblAlgn val="ctr"/>
        <c:lblOffset val="100"/>
        <c:noMultiLvlLbl val="0"/>
      </c:catAx>
      <c:valAx>
        <c:axId val="2083926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0594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Árbevétel (eFT)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Adatok!$B$12</c:f>
              <c:strCache>
                <c:ptCount val="1"/>
                <c:pt idx="0">
                  <c:v>Árbevétel (e FT)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Adatok!$A$13:$A$22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2014*</c:v>
                </c:pt>
              </c:strCache>
            </c:strRef>
          </c:cat>
          <c:val>
            <c:numRef>
              <c:f>Adatok!$B$13:$B$22</c:f>
              <c:numCache>
                <c:formatCode>#,##0</c:formatCode>
                <c:ptCount val="10"/>
                <c:pt idx="0">
                  <c:v>25000.0</c:v>
                </c:pt>
                <c:pt idx="1">
                  <c:v>31000.0</c:v>
                </c:pt>
                <c:pt idx="2">
                  <c:v>25000.0</c:v>
                </c:pt>
                <c:pt idx="3">
                  <c:v>43000.0</c:v>
                </c:pt>
                <c:pt idx="4">
                  <c:v>159000.0</c:v>
                </c:pt>
                <c:pt idx="5">
                  <c:v>208000.0</c:v>
                </c:pt>
                <c:pt idx="6">
                  <c:v>325439.0</c:v>
                </c:pt>
                <c:pt idx="7">
                  <c:v>397549.0</c:v>
                </c:pt>
                <c:pt idx="8">
                  <c:v>382322.0</c:v>
                </c:pt>
                <c:pt idx="9">
                  <c:v>575000.0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86714872"/>
        <c:axId val="2086719800"/>
        <c:axId val="0"/>
      </c:bar3DChart>
      <c:catAx>
        <c:axId val="2086714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6719800"/>
        <c:crosses val="autoZero"/>
        <c:auto val="1"/>
        <c:lblAlgn val="ctr"/>
        <c:lblOffset val="100"/>
        <c:noMultiLvlLbl val="0"/>
      </c:catAx>
      <c:valAx>
        <c:axId val="2086719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6714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Adatok!$F$2</c:f>
              <c:strCache>
                <c:ptCount val="1"/>
                <c:pt idx="0">
                  <c:v>Helyszín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Adatok!$E$3:$E$8</c:f>
              <c:numCache>
                <c:formatCode>General</c:formatCode>
                <c:ptCount val="6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</c:numCache>
            </c:numRef>
          </c:cat>
          <c:val>
            <c:numRef>
              <c:f>Adatok!$F$3:$F$8</c:f>
              <c:numCache>
                <c:formatCode>General</c:formatCode>
                <c:ptCount val="6"/>
                <c:pt idx="0">
                  <c:v>95.0</c:v>
                </c:pt>
                <c:pt idx="1">
                  <c:v>119.0</c:v>
                </c:pt>
                <c:pt idx="2">
                  <c:v>138.0</c:v>
                </c:pt>
                <c:pt idx="3">
                  <c:v>167.0</c:v>
                </c:pt>
                <c:pt idx="4">
                  <c:v>184.0</c:v>
                </c:pt>
                <c:pt idx="5">
                  <c:v>200.0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66187048"/>
        <c:axId val="2121665416"/>
        <c:axId val="0"/>
      </c:bar3DChart>
      <c:catAx>
        <c:axId val="2066187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1665416"/>
        <c:crosses val="autoZero"/>
        <c:auto val="1"/>
        <c:lblAlgn val="ctr"/>
        <c:lblOffset val="100"/>
        <c:noMultiLvlLbl val="0"/>
      </c:catAx>
      <c:valAx>
        <c:axId val="2121665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6187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Adatok!$H$2</c:f>
              <c:strCache>
                <c:ptCount val="1"/>
                <c:pt idx="0">
                  <c:v>M2/nap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Adatok!$G$3:$G$8</c:f>
              <c:numCache>
                <c:formatCode>General</c:formatCode>
                <c:ptCount val="6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</c:numCache>
            </c:numRef>
          </c:cat>
          <c:val>
            <c:numRef>
              <c:f>Adatok!$H$3:$H$8</c:f>
              <c:numCache>
                <c:formatCode>#,##0</c:formatCode>
                <c:ptCount val="6"/>
                <c:pt idx="0">
                  <c:v>278000.0</c:v>
                </c:pt>
                <c:pt idx="1">
                  <c:v>336000.0</c:v>
                </c:pt>
                <c:pt idx="2">
                  <c:v>525000.0</c:v>
                </c:pt>
                <c:pt idx="3">
                  <c:v>605000.0</c:v>
                </c:pt>
                <c:pt idx="4">
                  <c:v>682000.0</c:v>
                </c:pt>
                <c:pt idx="5">
                  <c:v>838000.0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67649816"/>
        <c:axId val="2067119128"/>
        <c:axId val="0"/>
      </c:bar3DChart>
      <c:catAx>
        <c:axId val="206764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7119128"/>
        <c:crosses val="autoZero"/>
        <c:auto val="1"/>
        <c:lblAlgn val="ctr"/>
        <c:lblOffset val="100"/>
        <c:noMultiLvlLbl val="0"/>
      </c:catAx>
      <c:valAx>
        <c:axId val="2067119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7649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hu-HU" smtClean="0"/>
              <a:t>24/06/15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hu-HU" smtClean="0"/>
              <a:t>24/06/15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</a:t>
            </a:r>
            <a:r>
              <a:rPr lang="hu-HU" noProof="0" dirty="0" smtClean="0"/>
              <a:t>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hu-HU" smtClean="0"/>
              <a:t>24/06/15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hu-HU" smtClean="0"/>
              <a:t>24/06/15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hu-HU" smtClean="0"/>
              <a:t>24/06/15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hu-HU" smtClean="0"/>
              <a:t>24/06/15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hu-HU" smtClean="0"/>
              <a:t>24/06/15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hu-HU" smtClean="0"/>
              <a:t>24/06/15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hu-HU" smtClean="0"/>
              <a:t>24/06/15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hu-HU" smtClean="0"/>
              <a:t>24/06/15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hu-HU" smtClean="0"/>
              <a:t>24/06/15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hu-HU" smtClean="0"/>
              <a:t>24/06/15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</a:t>
            </a:r>
            <a:r>
              <a:rPr lang="hu-HU" noProof="0" dirty="0" smtClean="0"/>
              <a:t>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hu-HU" smtClean="0"/>
              <a:pPr/>
              <a:t>24/06/15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4" Type="http://schemas.openxmlformats.org/officeDocument/2006/relationships/image" Target="../media/image24.jpg"/><Relationship Id="rId5" Type="http://schemas.openxmlformats.org/officeDocument/2006/relationships/image" Target="../media/image2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5.jpe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5.jpeg"/><Relationship Id="rId5" Type="http://schemas.openxmlformats.org/officeDocument/2006/relationships/image" Target="../media/image29.png"/><Relationship Id="rId6" Type="http://schemas.openxmlformats.org/officeDocument/2006/relationships/image" Target="../media/image30.jpe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chart" Target="../charts/chart1.xml"/><Relationship Id="rId6" Type="http://schemas.openxmlformats.org/officeDocument/2006/relationships/chart" Target="../charts/chart2.xml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chart" Target="../charts/chart3.xml"/><Relationship Id="rId6" Type="http://schemas.openxmlformats.org/officeDocument/2006/relationships/chart" Target="../charts/chart4.xml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5.jpeg"/><Relationship Id="rId5" Type="http://schemas.openxmlformats.org/officeDocument/2006/relationships/image" Target="../media/image9.emf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77788" y="3140968"/>
            <a:ext cx="6912768" cy="5911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hu-HU" sz="3600" dirty="0">
                <a:solidFill>
                  <a:srgbClr val="0070C0"/>
                </a:solidFill>
                <a:latin typeface="Arial Narrow" panose="020B0606020202030204" pitchFamily="34" charset="0"/>
              </a:rPr>
              <a:t/>
            </a:r>
            <a:br>
              <a:rPr lang="hu-HU" sz="3600" dirty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hu-HU" sz="3600" dirty="0">
                <a:solidFill>
                  <a:srgbClr val="0070C0"/>
                </a:solidFill>
                <a:latin typeface="Arial Narrow" panose="020B0606020202030204" pitchFamily="34" charset="0"/>
              </a:rPr>
              <a:t>Cégbemutató </a:t>
            </a:r>
            <a:r>
              <a:rPr lang="hu-HU" sz="3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- </a:t>
            </a:r>
            <a:r>
              <a:rPr lang="hu-HU" sz="36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MasterClean</a:t>
            </a:r>
            <a:endParaRPr lang="hu-HU" sz="36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49796" y="5589240"/>
            <a:ext cx="1656183" cy="432048"/>
          </a:xfrm>
        </p:spPr>
        <p:txBody>
          <a:bodyPr>
            <a:noAutofit/>
          </a:bodyPr>
          <a:lstStyle/>
          <a:p>
            <a:pPr marL="0" indent="0" algn="l">
              <a:spcBef>
                <a:spcPts val="6"/>
              </a:spcBef>
              <a:buNone/>
            </a:pPr>
            <a:r>
              <a:rPr lang="hu-HU" sz="2000" b="1" dirty="0" smtClean="0">
                <a:latin typeface="Arial Narrow" panose="020B0606020202030204" pitchFamily="34" charset="0"/>
              </a:rPr>
              <a:t>2015.06.24.</a:t>
            </a:r>
            <a:endParaRPr lang="hu-HU" sz="2000" b="1" dirty="0">
              <a:latin typeface="Arial Narrow" panose="020B0606020202030204" pitchFamily="34" charset="0"/>
            </a:endParaRPr>
          </a:p>
        </p:txBody>
      </p:sp>
      <p:pic>
        <p:nvPicPr>
          <p:cNvPr id="8" name="Picture 2" descr="C:\Users\toth.peter\AppData\Local\Microsoft\Windows\Temporary Internet Files\Content.Outlook\XOKF11LF\masterclean logo + szlog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04" y="908720"/>
            <a:ext cx="3407978" cy="93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lcím 2"/>
          <p:cNvSpPr txBox="1">
            <a:spLocks/>
          </p:cNvSpPr>
          <p:nvPr/>
        </p:nvSpPr>
        <p:spPr>
          <a:xfrm>
            <a:off x="520576" y="5229200"/>
            <a:ext cx="39604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"/>
              </a:spcBef>
            </a:pPr>
            <a:r>
              <a:rPr lang="hu-HU" sz="2200" b="1" dirty="0">
                <a:latin typeface="Arial Narrow" panose="020B0606020202030204" pitchFamily="34" charset="0"/>
              </a:rPr>
              <a:t>Turizmus Panoráma üzleti reggeli</a:t>
            </a:r>
            <a:endParaRPr lang="hu-HU" sz="2800" b="1" dirty="0">
              <a:latin typeface="Arial Narrow" panose="020B0606020202030204" pitchFamily="34" charset="0"/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549796" y="4134035"/>
            <a:ext cx="4361308" cy="4470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Nagy Balázs</a:t>
            </a:r>
          </a:p>
          <a:p>
            <a:pPr>
              <a:lnSpc>
                <a:spcPct val="100000"/>
              </a:lnSpc>
            </a:pPr>
            <a:r>
              <a:rPr lang="hu-HU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ügyvezető igazgató</a:t>
            </a:r>
            <a:endParaRPr lang="hu-HU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244" y="520008"/>
            <a:ext cx="2304256" cy="125280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81844" y="749424"/>
            <a:ext cx="8686801" cy="807368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0070C0"/>
                </a:solidFill>
                <a:latin typeface="Arial Narrow" panose="020B0606020202030204" pitchFamily="34" charset="0"/>
              </a:rPr>
              <a:t>I</a:t>
            </a:r>
            <a:r>
              <a:rPr lang="hu-H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nnovatív megoldások</a:t>
            </a:r>
            <a:endParaRPr lang="hu-HU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2" descr="C:\Users\toth.peter\AppData\Local\Microsoft\Windows\Temporary Internet Files\Content.Outlook\XOKF11LF\masterclean logo + szlog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71" y="133106"/>
            <a:ext cx="1952526" cy="53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artalom helye 2"/>
          <p:cNvSpPr txBox="1">
            <a:spLocks/>
          </p:cNvSpPr>
          <p:nvPr/>
        </p:nvSpPr>
        <p:spPr>
          <a:xfrm>
            <a:off x="981844" y="1813070"/>
            <a:ext cx="5210205" cy="421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hu-HU" dirty="0" smtClean="0">
                <a:latin typeface="Arial Narrow" panose="020B0606020202030204" pitchFamily="34" charset="0"/>
              </a:rPr>
              <a:t>Az innováció élvonalában, szigorú nemzetközi sztenderek mentén</a:t>
            </a:r>
          </a:p>
          <a:p>
            <a:pPr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hu-HU" dirty="0" smtClean="0">
                <a:latin typeface="Arial Narrow" panose="020B0606020202030204" pitchFamily="34" charset="0"/>
              </a:rPr>
              <a:t>Impregnált tisztítási rendszerek</a:t>
            </a:r>
          </a:p>
          <a:p>
            <a:pPr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hu-HU" dirty="0" smtClean="0">
                <a:latin typeface="Arial Narrow" panose="020B0606020202030204" pitchFamily="34" charset="0"/>
              </a:rPr>
              <a:t>Ionizált víz használata    </a:t>
            </a:r>
          </a:p>
          <a:p>
            <a:pPr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hu-HU" dirty="0" smtClean="0">
                <a:latin typeface="Arial Narrow" panose="020B0606020202030204" pitchFamily="34" charset="0"/>
              </a:rPr>
              <a:t>MCDC rendszer (</a:t>
            </a:r>
            <a:r>
              <a:rPr lang="hu-HU" sz="1800" b="1" dirty="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rPr>
              <a:t>KCI</a:t>
            </a:r>
            <a:r>
              <a:rPr lang="hu-HU" dirty="0" smtClean="0">
                <a:latin typeface="Arial Narrow" panose="020B0606020202030204" pitchFamily="34" charset="0"/>
              </a:rPr>
              <a:t>)</a:t>
            </a:r>
          </a:p>
          <a:p>
            <a:pPr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hu-HU" dirty="0" smtClean="0">
                <a:latin typeface="Arial Narrow" panose="020B0606020202030204" pitchFamily="34" charset="0"/>
              </a:rPr>
              <a:t>Ózon technológia</a:t>
            </a:r>
          </a:p>
          <a:p>
            <a:pPr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hu-HU" dirty="0" smtClean="0">
                <a:latin typeface="Arial Narrow" panose="020B0606020202030204" pitchFamily="34" charset="0"/>
              </a:rPr>
              <a:t>LEED minősítés (</a:t>
            </a:r>
            <a:r>
              <a:rPr lang="hu-HU" sz="1800" b="1" dirty="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rPr>
              <a:t>CA </a:t>
            </a:r>
            <a:r>
              <a:rPr lang="hu-HU" sz="1800" b="1" dirty="0" err="1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rPr>
              <a:t>Immo</a:t>
            </a:r>
            <a:r>
              <a:rPr lang="hu-HU" sz="1800" b="1" dirty="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rPr>
              <a:t> irodaházak</a:t>
            </a:r>
            <a:r>
              <a:rPr lang="hu-HU" dirty="0" smtClean="0">
                <a:latin typeface="Arial Narrow" panose="020B0606020202030204" pitchFamily="34" charset="0"/>
              </a:rPr>
              <a:t>)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934" y="2882162"/>
            <a:ext cx="1153283" cy="69085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72" y="3927082"/>
            <a:ext cx="1144574" cy="726054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10" y="2066016"/>
            <a:ext cx="1158308" cy="387278"/>
          </a:xfrm>
          <a:prstGeom prst="rect">
            <a:avLst/>
          </a:prstGeom>
        </p:spPr>
      </p:pic>
      <p:sp>
        <p:nvSpPr>
          <p:cNvPr id="11" name="Cím 1"/>
          <p:cNvSpPr txBox="1">
            <a:spLocks/>
          </p:cNvSpPr>
          <p:nvPr/>
        </p:nvSpPr>
        <p:spPr>
          <a:xfrm>
            <a:off x="1053852" y="6165304"/>
            <a:ext cx="3600400" cy="288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"/>
              </a:spcBef>
            </a:pPr>
            <a:r>
              <a:rPr lang="hu-HU" sz="1400" dirty="0">
                <a:solidFill>
                  <a:srgbClr val="0070C0"/>
                </a:solidFill>
                <a:latin typeface="Arial Narrow" panose="020B0606020202030204" pitchFamily="34" charset="0"/>
              </a:rPr>
              <a:t>Turizmus Panoráma üzleti reggeli</a:t>
            </a:r>
          </a:p>
        </p:txBody>
      </p:sp>
      <p:pic>
        <p:nvPicPr>
          <p:cNvPr id="12" name="Kép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6700" y="255752"/>
            <a:ext cx="720080" cy="39150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804" y="260648"/>
            <a:ext cx="565894" cy="31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http://www.matisz.org/wp-content/uploads/2013/06/matisz-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522" y="188639"/>
            <a:ext cx="1266498" cy="4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16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93204" y="965448"/>
            <a:ext cx="9349680" cy="591344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Ellenőrzési folyamat – </a:t>
            </a:r>
            <a:r>
              <a:rPr lang="hu-HU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MasterClean</a:t>
            </a:r>
            <a:r>
              <a:rPr lang="hu-H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Digital </a:t>
            </a:r>
            <a:r>
              <a:rPr lang="hu-HU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Control</a:t>
            </a:r>
            <a:endParaRPr lang="hu-HU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2" descr="C:\Users\toth.peter\AppData\Local\Microsoft\Windows\Temporary Internet Files\Content.Outlook\XOKF11LF\masterclean logo + szlog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71" y="133106"/>
            <a:ext cx="1952526" cy="53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804" y="260648"/>
            <a:ext cx="565894" cy="31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://www.matisz.org/wp-content/uploads/2013/06/matisz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522" y="188639"/>
            <a:ext cx="1266498" cy="4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artalom helye 2"/>
          <p:cNvSpPr txBox="1">
            <a:spLocks/>
          </p:cNvSpPr>
          <p:nvPr/>
        </p:nvSpPr>
        <p:spPr>
          <a:xfrm>
            <a:off x="1050364" y="1828800"/>
            <a:ext cx="4828024" cy="383244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Clr>
                <a:srgbClr val="003399"/>
              </a:buClr>
              <a:buFont typeface="Arial" pitchFamily="34" charset="0"/>
              <a:buNone/>
            </a:pPr>
            <a:r>
              <a:rPr lang="hu-HU" sz="19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Többszintű ellenőrzés</a:t>
            </a:r>
          </a:p>
          <a:p>
            <a:pPr>
              <a:lnSpc>
                <a:spcPct val="70000"/>
              </a:lnSpc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hu-HU" sz="1700" dirty="0" smtClean="0">
                <a:latin typeface="Arial Narrow" panose="020B0606020202030204" pitchFamily="34" charset="0"/>
              </a:rPr>
              <a:t>Helyi csoportvezető</a:t>
            </a:r>
          </a:p>
          <a:p>
            <a:pPr>
              <a:lnSpc>
                <a:spcPct val="70000"/>
              </a:lnSpc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hu-HU" sz="1700" dirty="0" smtClean="0">
                <a:latin typeface="Arial Narrow" panose="020B0606020202030204" pitchFamily="34" charset="0"/>
              </a:rPr>
              <a:t>Felelős területi vezető</a:t>
            </a:r>
          </a:p>
          <a:p>
            <a:pPr>
              <a:lnSpc>
                <a:spcPct val="70000"/>
              </a:lnSpc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hu-HU" sz="1700" dirty="0" smtClean="0">
                <a:latin typeface="Arial Narrow" panose="020B0606020202030204" pitchFamily="34" charset="0"/>
              </a:rPr>
              <a:t>Területtől független minőségellenőr</a:t>
            </a:r>
          </a:p>
          <a:p>
            <a:pPr>
              <a:lnSpc>
                <a:spcPct val="70000"/>
              </a:lnSpc>
              <a:spcAft>
                <a:spcPts val="6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hu-HU" sz="1700" dirty="0" smtClean="0">
                <a:latin typeface="Arial Narrow" panose="020B0606020202030204" pitchFamily="34" charset="0"/>
              </a:rPr>
              <a:t>Elfogadott takarítási mátrix alapján készített ellenőrzési rendszer szerint</a:t>
            </a:r>
          </a:p>
          <a:p>
            <a:pPr>
              <a:lnSpc>
                <a:spcPct val="70000"/>
              </a:lnSpc>
              <a:spcAft>
                <a:spcPts val="12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hu-HU" sz="1700" dirty="0" smtClean="0">
                <a:latin typeface="Arial Narrow" panose="020B0606020202030204" pitchFamily="34" charset="0"/>
              </a:rPr>
              <a:t>Minőségmérési rendszer: az MSZ EN 13549:2004 irányelvek alapján.</a:t>
            </a:r>
            <a:endParaRPr lang="hu-HU" sz="1700" dirty="0">
              <a:latin typeface="Arial Narrow" panose="020B0606020202030204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6341144" y="1828800"/>
            <a:ext cx="3312368" cy="397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>
              <a:lnSpc>
                <a:spcPct val="80000"/>
              </a:lnSpc>
              <a:spcBef>
                <a:spcPts val="1800"/>
              </a:spcBef>
              <a:buClr>
                <a:srgbClr val="003399"/>
              </a:buClr>
              <a:buSzPct val="80000"/>
            </a:pPr>
            <a:r>
              <a:rPr lang="hu-HU" sz="19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MasterClean</a:t>
            </a:r>
            <a:r>
              <a:rPr lang="hu-HU" sz="19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Digital </a:t>
            </a:r>
            <a:r>
              <a:rPr lang="hu-HU" sz="19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Control</a:t>
            </a:r>
            <a:endParaRPr lang="hu-HU" sz="19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274320" indent="-228600">
              <a:lnSpc>
                <a:spcPct val="80000"/>
              </a:lnSpc>
              <a:spcBef>
                <a:spcPts val="18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§"/>
            </a:pPr>
            <a:r>
              <a:rPr lang="hu-H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Hibabejelentés a nap 24 órájában</a:t>
            </a:r>
            <a:endParaRPr lang="hu-HU" sz="17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274320" indent="-228600">
              <a:lnSpc>
                <a:spcPct val="80000"/>
              </a:lnSpc>
              <a:spcBef>
                <a:spcPts val="18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§"/>
            </a:pPr>
            <a:r>
              <a:rPr lang="hu-H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Törzsadat </a:t>
            </a:r>
            <a:r>
              <a:rPr lang="hu-H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kezelés – egyeztetett részletességű berendezés és helyiségleltár </a:t>
            </a:r>
          </a:p>
          <a:p>
            <a:pPr marL="274320" indent="-228600">
              <a:lnSpc>
                <a:spcPct val="80000"/>
              </a:lnSpc>
              <a:spcBef>
                <a:spcPts val="18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§"/>
            </a:pPr>
            <a:r>
              <a:rPr lang="hu-H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Fotó </a:t>
            </a:r>
            <a:r>
              <a:rPr lang="hu-H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kezelés – törzsadatokhoz, eseményekhez rögzíthető fotó </a:t>
            </a:r>
          </a:p>
          <a:p>
            <a:pPr marL="274320" indent="-228600">
              <a:lnSpc>
                <a:spcPct val="80000"/>
              </a:lnSpc>
              <a:spcBef>
                <a:spcPts val="18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§"/>
            </a:pPr>
            <a:r>
              <a:rPr lang="hu-H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Többlépcsős </a:t>
            </a:r>
            <a:r>
              <a:rPr lang="hu-H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jogosultsági szint</a:t>
            </a:r>
          </a:p>
          <a:p>
            <a:pPr marL="274320" indent="-228600">
              <a:lnSpc>
                <a:spcPct val="80000"/>
              </a:lnSpc>
              <a:spcBef>
                <a:spcPts val="18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§"/>
            </a:pPr>
            <a:r>
              <a:rPr lang="hu-H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Email-es </a:t>
            </a:r>
            <a:r>
              <a:rPr lang="hu-H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tájékoztatás a bejegyzések státuszváltozásairól</a:t>
            </a:r>
          </a:p>
          <a:p>
            <a:pPr marL="274320" indent="-228600">
              <a:lnSpc>
                <a:spcPct val="80000"/>
              </a:lnSpc>
              <a:spcBef>
                <a:spcPts val="18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§"/>
            </a:pPr>
            <a:r>
              <a:rPr lang="hu-H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Feladat </a:t>
            </a:r>
            <a:r>
              <a:rPr lang="hu-H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megoldási reakcióidő mérhetősége </a:t>
            </a: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1053852" y="6165304"/>
            <a:ext cx="3600400" cy="288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"/>
              </a:spcBef>
            </a:pPr>
            <a:r>
              <a:rPr lang="hu-HU" sz="1400" dirty="0">
                <a:solidFill>
                  <a:srgbClr val="0070C0"/>
                </a:solidFill>
                <a:latin typeface="Arial Narrow" panose="020B0606020202030204" pitchFamily="34" charset="0"/>
              </a:rPr>
              <a:t>Turizmus Panoráma üzleti reggeli</a:t>
            </a:r>
          </a:p>
        </p:txBody>
      </p:sp>
      <p:pic>
        <p:nvPicPr>
          <p:cNvPr id="11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700" y="255752"/>
            <a:ext cx="720080" cy="39150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9040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81844" y="924744"/>
            <a:ext cx="8686801" cy="632048"/>
          </a:xfrm>
        </p:spPr>
        <p:txBody>
          <a:bodyPr>
            <a:normAutofit/>
          </a:bodyPr>
          <a:lstStyle/>
          <a:p>
            <a:r>
              <a:rPr lang="hu-HU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Szakmai vezetés</a:t>
            </a:r>
            <a:endParaRPr lang="hu-HU" sz="3200" dirty="0">
              <a:latin typeface="Arial Narrow" panose="020B0606020202030204" pitchFamily="34" charset="0"/>
            </a:endParaRPr>
          </a:p>
        </p:txBody>
      </p:sp>
      <p:pic>
        <p:nvPicPr>
          <p:cNvPr id="5" name="Picture 2" descr="C:\Users\toth.peter\AppData\Local\Microsoft\Windows\Temporary Internet Files\Content.Outlook\XOKF11LF\masterclean logo + szlog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71" y="133106"/>
            <a:ext cx="1952526" cy="53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60" y="1902934"/>
            <a:ext cx="9721402" cy="325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1053852" y="6165304"/>
            <a:ext cx="3600400" cy="288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"/>
              </a:spcBef>
            </a:pPr>
            <a:r>
              <a:rPr lang="hu-HU" sz="1400" dirty="0">
                <a:solidFill>
                  <a:srgbClr val="0070C0"/>
                </a:solidFill>
                <a:latin typeface="Arial Narrow" panose="020B0606020202030204" pitchFamily="34" charset="0"/>
              </a:rPr>
              <a:t>Turizmus Panoráma üzleti reggeli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804" y="260648"/>
            <a:ext cx="565894" cy="31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ttp://www.matisz.org/wp-content/uploads/2013/06/matisz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522" y="188639"/>
            <a:ext cx="1266498" cy="4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Kép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6700" y="255752"/>
            <a:ext cx="720080" cy="39150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4691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804" y="260648"/>
            <a:ext cx="565894" cy="31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ttp://www.matisz.org/wp-content/uploads/2013/06/matisz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522" y="188639"/>
            <a:ext cx="1266498" cy="4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oth.peter\AppData\Local\Microsoft\Windows\Temporary Internet Files\Content.Outlook\XOKF11LF\masterclean logo + szlog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71" y="133106"/>
            <a:ext cx="1952526" cy="53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ím 1"/>
          <p:cNvSpPr txBox="1">
            <a:spLocks/>
          </p:cNvSpPr>
          <p:nvPr/>
        </p:nvSpPr>
        <p:spPr>
          <a:xfrm>
            <a:off x="981844" y="1052736"/>
            <a:ext cx="8686801" cy="50405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7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Referenciáink</a:t>
            </a:r>
            <a:r>
              <a:rPr lang="hu-H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hu-HU" sz="21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(teljesség igénye nélkül)</a:t>
            </a:r>
            <a:endParaRPr lang="hu-HU" sz="21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991541" y="1763524"/>
            <a:ext cx="2447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Gyárak</a:t>
            </a:r>
            <a:r>
              <a:rPr lang="hu-H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, üzemek</a:t>
            </a:r>
            <a:endParaRPr lang="hu-H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974080" y="3635732"/>
            <a:ext cx="2816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Bevásárlóközpontok</a:t>
            </a:r>
            <a:endParaRPr lang="hu-H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2185944"/>
            <a:ext cx="12098529" cy="153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4221088"/>
            <a:ext cx="11972581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1053852" y="6165304"/>
            <a:ext cx="3600400" cy="288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"/>
              </a:spcBef>
            </a:pPr>
            <a:r>
              <a:rPr lang="hu-HU" sz="1400" dirty="0">
                <a:solidFill>
                  <a:srgbClr val="0070C0"/>
                </a:solidFill>
                <a:latin typeface="Arial Narrow" panose="020B0606020202030204" pitchFamily="34" charset="0"/>
              </a:rPr>
              <a:t>Turizmus Panoráma üzleti reggeli</a:t>
            </a:r>
          </a:p>
        </p:txBody>
      </p:sp>
      <p:pic>
        <p:nvPicPr>
          <p:cNvPr id="11" name="Kép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6700" y="255752"/>
            <a:ext cx="720080" cy="39150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6920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804" y="260648"/>
            <a:ext cx="565894" cy="31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ttp://www.matisz.org/wp-content/uploads/2013/06/matisz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522" y="188639"/>
            <a:ext cx="1266498" cy="4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oth.peter\AppData\Local\Microsoft\Windows\Temporary Internet Files\Content.Outlook\XOKF11LF\masterclean logo + szlog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71" y="133106"/>
            <a:ext cx="1952526" cy="53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ím 1"/>
          <p:cNvSpPr txBox="1">
            <a:spLocks/>
          </p:cNvSpPr>
          <p:nvPr/>
        </p:nvSpPr>
        <p:spPr>
          <a:xfrm>
            <a:off x="981844" y="1052736"/>
            <a:ext cx="8686801" cy="50405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7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Referenciáink</a:t>
            </a:r>
            <a:r>
              <a:rPr lang="hu-H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hu-HU" sz="21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(teljesség igénye nélkül)</a:t>
            </a:r>
            <a:endParaRPr lang="hu-HU" sz="21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959214" y="1743199"/>
            <a:ext cx="4487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Irodaházak, kereskedelmi hálózatok</a:t>
            </a:r>
            <a:endParaRPr lang="hu-H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28" y="2276872"/>
            <a:ext cx="1093480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http://fesztivalok.varosom.hu/upload_pic/big/92/81756131219100533_libr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59" y="3573016"/>
            <a:ext cx="1481453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679" y="3582707"/>
            <a:ext cx="1373237" cy="494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églalap 13"/>
          <p:cNvSpPr/>
          <p:nvPr/>
        </p:nvSpPr>
        <p:spPr>
          <a:xfrm>
            <a:off x="981844" y="4437112"/>
            <a:ext cx="6136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Sportközpont, fürdő, egészségügyi létesítmények</a:t>
            </a:r>
            <a:endParaRPr lang="hu-H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0" b="11684"/>
          <a:stretch/>
        </p:blipFill>
        <p:spPr bwMode="auto">
          <a:xfrm>
            <a:off x="3070076" y="5085184"/>
            <a:ext cx="2354368" cy="98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7" y="5085184"/>
            <a:ext cx="3301460" cy="971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ím 1"/>
          <p:cNvSpPr txBox="1">
            <a:spLocks/>
          </p:cNvSpPr>
          <p:nvPr/>
        </p:nvSpPr>
        <p:spPr>
          <a:xfrm>
            <a:off x="1053852" y="6165304"/>
            <a:ext cx="3600400" cy="288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"/>
              </a:spcBef>
            </a:pPr>
            <a:r>
              <a:rPr lang="hu-HU" sz="1400" dirty="0">
                <a:solidFill>
                  <a:srgbClr val="0070C0"/>
                </a:solidFill>
                <a:latin typeface="Arial Narrow" panose="020B0606020202030204" pitchFamily="34" charset="0"/>
              </a:rPr>
              <a:t>Turizmus Panoráma üzleti reggeli</a:t>
            </a:r>
          </a:p>
        </p:txBody>
      </p:sp>
      <p:pic>
        <p:nvPicPr>
          <p:cNvPr id="15" name="Kép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86700" y="255752"/>
            <a:ext cx="720080" cy="39150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6992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08011" y="980728"/>
            <a:ext cx="8686801" cy="504056"/>
          </a:xfrm>
        </p:spPr>
        <p:txBody>
          <a:bodyPr>
            <a:noAutofit/>
          </a:bodyPr>
          <a:lstStyle/>
          <a:p>
            <a:r>
              <a:rPr lang="hu-HU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Tiszta sor: </a:t>
            </a:r>
            <a:r>
              <a:rPr lang="hu-HU" sz="32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MasterClean</a:t>
            </a:r>
            <a:endParaRPr lang="hu-HU" sz="3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81844" y="1628800"/>
            <a:ext cx="5832648" cy="432048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hu-HU" sz="1700" dirty="0" smtClean="0">
                <a:latin typeface="Arial Narrow" panose="020B0606020202030204" pitchFamily="34" charset="0"/>
              </a:rPr>
              <a:t>Folyamatos géppark bővítés, modernizálás, innovatív technológiák </a:t>
            </a:r>
            <a:endParaRPr lang="hu-HU" sz="1700" dirty="0">
              <a:latin typeface="Arial Narrow" panose="020B0606020202030204" pitchFamily="34" charset="0"/>
            </a:endParaRPr>
          </a:p>
          <a:p>
            <a:pPr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hu-HU" sz="1700" dirty="0" smtClean="0">
                <a:latin typeface="Arial Narrow" panose="020B0606020202030204" pitchFamily="34" charset="0"/>
              </a:rPr>
              <a:t>Környezetbarát megoldások</a:t>
            </a:r>
            <a:endParaRPr lang="hu-HU" sz="1700" dirty="0">
              <a:latin typeface="Arial Narrow" panose="020B0606020202030204" pitchFamily="34" charset="0"/>
            </a:endParaRPr>
          </a:p>
          <a:p>
            <a:pPr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hu-HU" sz="1700" dirty="0" smtClean="0">
                <a:latin typeface="Arial Narrow" panose="020B0606020202030204" pitchFamily="34" charset="0"/>
              </a:rPr>
              <a:t>Szakképzett</a:t>
            </a:r>
            <a:r>
              <a:rPr lang="hu-HU" sz="1700" dirty="0">
                <a:latin typeface="Arial Narrow" panose="020B0606020202030204" pitchFamily="34" charset="0"/>
              </a:rPr>
              <a:t>, tapasztalt </a:t>
            </a:r>
            <a:r>
              <a:rPr lang="hu-HU" sz="1700" dirty="0" smtClean="0">
                <a:latin typeface="Arial Narrow" panose="020B0606020202030204" pitchFamily="34" charset="0"/>
              </a:rPr>
              <a:t>menedzsment</a:t>
            </a:r>
            <a:endParaRPr lang="hu-HU" sz="1700" dirty="0">
              <a:latin typeface="Arial Narrow" panose="020B0606020202030204" pitchFamily="34" charset="0"/>
            </a:endParaRPr>
          </a:p>
          <a:p>
            <a:pPr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hu-HU" sz="1700" dirty="0" smtClean="0">
                <a:latin typeface="Arial Narrow" panose="020B0606020202030204" pitchFamily="34" charset="0"/>
              </a:rPr>
              <a:t>Rugalmas, de strukturált szervezet</a:t>
            </a:r>
          </a:p>
          <a:p>
            <a:pPr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hu-HU" sz="1700" dirty="0">
                <a:latin typeface="Arial Narrow" panose="020B0606020202030204" pitchFamily="34" charset="0"/>
              </a:rPr>
              <a:t>Gyors döntéshozatali útvonal</a:t>
            </a:r>
          </a:p>
          <a:p>
            <a:pPr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hu-HU" sz="1700" dirty="0" smtClean="0">
                <a:latin typeface="Arial Narrow" panose="020B0606020202030204" pitchFamily="34" charset="0"/>
              </a:rPr>
              <a:t>Teljes körű takarítási és kapcsolódó szolgáltatások nyújtása</a:t>
            </a:r>
          </a:p>
          <a:p>
            <a:pPr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hu-HU" sz="1700" dirty="0" smtClean="0">
                <a:latin typeface="Arial Narrow" panose="020B0606020202030204" pitchFamily="34" charset="0"/>
              </a:rPr>
              <a:t>Jelentős szakmai háttér és tapasztalat</a:t>
            </a:r>
          </a:p>
          <a:p>
            <a:pPr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hu-HU" sz="1700" dirty="0" smtClean="0">
                <a:latin typeface="Arial Narrow" panose="020B0606020202030204" pitchFamily="34" charset="0"/>
              </a:rPr>
              <a:t>Releváns kapcsolódó referenciák</a:t>
            </a:r>
          </a:p>
          <a:p>
            <a:pPr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hu-HU" sz="1700" dirty="0">
                <a:latin typeface="Arial Narrow" panose="020B0606020202030204" pitchFamily="34" charset="0"/>
              </a:rPr>
              <a:t>Országos </a:t>
            </a:r>
            <a:r>
              <a:rPr lang="hu-HU" sz="1700" dirty="0" smtClean="0">
                <a:latin typeface="Arial Narrow" panose="020B0606020202030204" pitchFamily="34" charset="0"/>
              </a:rPr>
              <a:t>lefedettség</a:t>
            </a:r>
          </a:p>
          <a:p>
            <a:pPr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hu-HU" sz="1700" dirty="0" smtClean="0">
                <a:latin typeface="Arial Narrow" panose="020B0606020202030204" pitchFamily="34" charset="0"/>
              </a:rPr>
              <a:t>24/7 rendelkezésre állás</a:t>
            </a:r>
          </a:p>
          <a:p>
            <a:pPr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hu-HU" sz="1700" dirty="0" smtClean="0">
                <a:latin typeface="Arial Narrow" panose="020B0606020202030204" pitchFamily="34" charset="0"/>
              </a:rPr>
              <a:t>Csoportvezető jelenlétén keresztül állandó minőségkontroll</a:t>
            </a:r>
          </a:p>
          <a:p>
            <a:pPr>
              <a:buClr>
                <a:srgbClr val="003399"/>
              </a:buClr>
              <a:buFont typeface="Wingdings" panose="05000000000000000000" pitchFamily="2" charset="2"/>
              <a:buChar char="§"/>
            </a:pPr>
            <a:endParaRPr lang="hu-HU" sz="1700" dirty="0">
              <a:latin typeface="Arial Narrow" panose="020B0606020202030204" pitchFamily="34" charset="0"/>
            </a:endParaRPr>
          </a:p>
          <a:p>
            <a:pPr>
              <a:buClr>
                <a:srgbClr val="003399"/>
              </a:buClr>
              <a:buFont typeface="Wingdings" panose="05000000000000000000" pitchFamily="2" charset="2"/>
              <a:buChar char="§"/>
            </a:pPr>
            <a:endParaRPr lang="hu-HU" dirty="0" smtClean="0">
              <a:latin typeface="Arial Narrow" panose="020B0606020202030204" pitchFamily="34" charset="0"/>
            </a:endParaRPr>
          </a:p>
        </p:txBody>
      </p:sp>
      <p:pic>
        <p:nvPicPr>
          <p:cNvPr id="7" name="Picture 2" descr="C:\Users\toth.peter\AppData\Local\Microsoft\Windows\Temporary Internet Files\Content.Outlook\XOKF11LF\masterclean logo + szlog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71" y="133106"/>
            <a:ext cx="1952526" cy="53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804" y="260648"/>
            <a:ext cx="565894" cy="31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http://www.matisz.org/wp-content/uploads/2013/06/matisz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522" y="188639"/>
            <a:ext cx="1266498" cy="4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ím 1"/>
          <p:cNvSpPr txBox="1">
            <a:spLocks/>
          </p:cNvSpPr>
          <p:nvPr/>
        </p:nvSpPr>
        <p:spPr>
          <a:xfrm>
            <a:off x="1053852" y="6165304"/>
            <a:ext cx="3600400" cy="288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"/>
              </a:spcBef>
            </a:pPr>
            <a:r>
              <a:rPr lang="hu-HU" sz="1400" dirty="0">
                <a:solidFill>
                  <a:srgbClr val="0070C0"/>
                </a:solidFill>
                <a:latin typeface="Arial Narrow" panose="020B0606020202030204" pitchFamily="34" charset="0"/>
              </a:rPr>
              <a:t>Turizmus Panoráma üzleti reggeli</a:t>
            </a:r>
          </a:p>
        </p:txBody>
      </p:sp>
      <p:pic>
        <p:nvPicPr>
          <p:cNvPr id="8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700" y="255752"/>
            <a:ext cx="720080" cy="39150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9077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804" y="260648"/>
            <a:ext cx="565894" cy="31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ttp://www.matisz.org/wp-content/uploads/2013/06/matisz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522" y="188639"/>
            <a:ext cx="1266498" cy="4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oth.peter\AppData\Local\Microsoft\Windows\Temporary Internet Files\Content.Outlook\XOKF11LF\masterclean logo + szlog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71" y="133106"/>
            <a:ext cx="1952526" cy="53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ím 1"/>
          <p:cNvSpPr txBox="1">
            <a:spLocks/>
          </p:cNvSpPr>
          <p:nvPr/>
        </p:nvSpPr>
        <p:spPr>
          <a:xfrm>
            <a:off x="3382259" y="2924944"/>
            <a:ext cx="5232433" cy="504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Köszönöm a figyelmet!</a:t>
            </a:r>
            <a:endParaRPr lang="hu-HU" sz="4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1053852" y="6165304"/>
            <a:ext cx="3600400" cy="288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"/>
              </a:spcBef>
            </a:pPr>
            <a:r>
              <a:rPr lang="hu-HU" sz="1400" dirty="0">
                <a:solidFill>
                  <a:srgbClr val="0070C0"/>
                </a:solidFill>
                <a:latin typeface="Arial Narrow" panose="020B0606020202030204" pitchFamily="34" charset="0"/>
              </a:rPr>
              <a:t>Turizmus Panoráma üzleti reggeli</a:t>
            </a:r>
          </a:p>
        </p:txBody>
      </p:sp>
      <p:pic>
        <p:nvPicPr>
          <p:cNvPr id="10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700" y="255752"/>
            <a:ext cx="720080" cy="39150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3701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>
          <a:xfrm>
            <a:off x="981844" y="922040"/>
            <a:ext cx="8686801" cy="634752"/>
          </a:xfrm>
        </p:spPr>
        <p:txBody>
          <a:bodyPr>
            <a:normAutofit/>
          </a:bodyPr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hu-HU" dirty="0" smtClean="0">
                <a:solidFill>
                  <a:srgbClr val="0070C0"/>
                </a:solidFill>
                <a:latin typeface="Arial Narrow" panose="020B0606020202030204" pitchFamily="34" charset="0"/>
                <a:cs typeface="David" panose="020E0502060401010101" pitchFamily="34" charset="-79"/>
              </a:rPr>
              <a:t>Az előadás tartalma</a:t>
            </a:r>
            <a:endParaRPr lang="hu-HU" dirty="0">
              <a:solidFill>
                <a:srgbClr val="0070C0"/>
              </a:solidFill>
              <a:latin typeface="Arial Narrow" panose="020B0606020202030204" pitchFamily="34" charset="0"/>
              <a:cs typeface="David" panose="020E0502060401010101" pitchFamily="34" charset="-79"/>
            </a:endParaRPr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1125861" y="2046312"/>
            <a:ext cx="3744416" cy="4191000"/>
          </a:xfrm>
        </p:spPr>
        <p:txBody>
          <a:bodyPr>
            <a:noAutofit/>
          </a:bodyPr>
          <a:lstStyle/>
          <a:p>
            <a:pPr lvl="1">
              <a:spcBef>
                <a:spcPts val="1200"/>
              </a:spcBef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hu-HU" sz="2000" dirty="0" smtClean="0">
                <a:latin typeface="Arial Narrow" panose="020B0606020202030204" pitchFamily="34" charset="0"/>
              </a:rPr>
              <a:t>Cégünkről röviden</a:t>
            </a:r>
          </a:p>
          <a:p>
            <a:pPr lvl="1">
              <a:spcBef>
                <a:spcPts val="1200"/>
              </a:spcBef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hu-HU" sz="2000" dirty="0" err="1" smtClean="0">
                <a:latin typeface="Arial Narrow" panose="020B0606020202030204" pitchFamily="34" charset="0"/>
              </a:rPr>
              <a:t>MasterClean</a:t>
            </a:r>
            <a:r>
              <a:rPr lang="hu-HU" sz="2000" dirty="0" smtClean="0">
                <a:latin typeface="Arial Narrow" panose="020B0606020202030204" pitchFamily="34" charset="0"/>
              </a:rPr>
              <a:t> számokban</a:t>
            </a:r>
          </a:p>
          <a:p>
            <a:pPr lvl="1">
              <a:spcBef>
                <a:spcPts val="1200"/>
              </a:spcBef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hu-HU" sz="2000" b="0" i="0" dirty="0" smtClean="0">
                <a:latin typeface="Arial Narrow" panose="020B0606020202030204" pitchFamily="34" charset="0"/>
              </a:rPr>
              <a:t>Szervezeti felépítés</a:t>
            </a:r>
          </a:p>
          <a:p>
            <a:pPr lvl="1">
              <a:spcBef>
                <a:spcPts val="1200"/>
              </a:spcBef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hu-HU" sz="2000" dirty="0" smtClean="0">
                <a:latin typeface="Arial Narrow" panose="020B0606020202030204" pitchFamily="34" charset="0"/>
              </a:rPr>
              <a:t>Vállalati értékek</a:t>
            </a:r>
          </a:p>
          <a:p>
            <a:pPr lvl="1">
              <a:spcBef>
                <a:spcPts val="1200"/>
              </a:spcBef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hu-HU" sz="2000" b="0" i="0" dirty="0" smtClean="0">
                <a:latin typeface="Arial Narrow" panose="020B0606020202030204" pitchFamily="34" charset="0"/>
              </a:rPr>
              <a:t>Társadalmi </a:t>
            </a:r>
            <a:r>
              <a:rPr lang="hu-HU" sz="2000" dirty="0" smtClean="0">
                <a:latin typeface="Arial Narrow" panose="020B0606020202030204" pitchFamily="34" charset="0"/>
              </a:rPr>
              <a:t>felelősségvállalás</a:t>
            </a:r>
            <a:endParaRPr lang="hu-HU" sz="2000" b="0" i="0" dirty="0" smtClean="0">
              <a:latin typeface="Arial Narrow" panose="020B0606020202030204" pitchFamily="34" charset="0"/>
            </a:endParaRPr>
          </a:p>
        </p:txBody>
      </p:sp>
      <p:pic>
        <p:nvPicPr>
          <p:cNvPr id="5" name="Picture 2" descr="C:\Users\toth.peter\AppData\Local\Microsoft\Windows\Temporary Internet Files\Content.Outlook\XOKF11LF\masterclean logo + szlog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71" y="133106"/>
            <a:ext cx="1952526" cy="53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804" y="260648"/>
            <a:ext cx="565894" cy="31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ttp://www.matisz.org/wp-content/uploads/2013/06/matisz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522" y="188639"/>
            <a:ext cx="1266498" cy="4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artalom helye 13"/>
          <p:cNvSpPr txBox="1">
            <a:spLocks/>
          </p:cNvSpPr>
          <p:nvPr/>
        </p:nvSpPr>
        <p:spPr>
          <a:xfrm>
            <a:off x="5374332" y="2060848"/>
            <a:ext cx="4608512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200"/>
              </a:spcBef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hu-HU" sz="2000" dirty="0">
                <a:latin typeface="Arial Narrow" panose="020B0606020202030204" pitchFamily="34" charset="0"/>
              </a:rPr>
              <a:t>Gép-, és eszközpark bemutatása</a:t>
            </a:r>
          </a:p>
          <a:p>
            <a:pPr lvl="1">
              <a:spcBef>
                <a:spcPts val="1200"/>
              </a:spcBef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hu-HU" sz="2000" dirty="0" smtClean="0">
                <a:latin typeface="Arial Narrow" panose="020B0606020202030204" pitchFamily="34" charset="0"/>
              </a:rPr>
              <a:t>Innováció és hozzáadott érték</a:t>
            </a:r>
          </a:p>
          <a:p>
            <a:pPr lvl="1">
              <a:spcBef>
                <a:spcPts val="1200"/>
              </a:spcBef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hu-HU" sz="2000" dirty="0" smtClean="0">
                <a:latin typeface="Arial Narrow" panose="020B0606020202030204" pitchFamily="34" charset="0"/>
              </a:rPr>
              <a:t>Ellenőrzési folyamat</a:t>
            </a:r>
          </a:p>
          <a:p>
            <a:pPr lvl="1">
              <a:spcBef>
                <a:spcPts val="1200"/>
              </a:spcBef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hu-HU" sz="2000" dirty="0" smtClean="0">
                <a:latin typeface="Arial Narrow" panose="020B0606020202030204" pitchFamily="34" charset="0"/>
              </a:rPr>
              <a:t>Szakmai vezetést ellátó személyek</a:t>
            </a:r>
          </a:p>
          <a:p>
            <a:pPr lvl="1">
              <a:spcBef>
                <a:spcPts val="1200"/>
              </a:spcBef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hu-HU" sz="2000" dirty="0" smtClean="0">
                <a:latin typeface="Arial Narrow" panose="020B0606020202030204" pitchFamily="34" charset="0"/>
              </a:rPr>
              <a:t>Referenciák</a:t>
            </a:r>
          </a:p>
          <a:p>
            <a:pPr lvl="1">
              <a:spcBef>
                <a:spcPts val="1200"/>
              </a:spcBef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hu-HU" sz="2000" dirty="0">
                <a:latin typeface="Arial Narrow" panose="020B0606020202030204" pitchFamily="34" charset="0"/>
              </a:rPr>
              <a:t>Miért a </a:t>
            </a:r>
            <a:r>
              <a:rPr lang="hu-HU" sz="2000" dirty="0" err="1" smtClean="0">
                <a:latin typeface="Arial Narrow" panose="020B0606020202030204" pitchFamily="34" charset="0"/>
              </a:rPr>
              <a:t>MasterClean</a:t>
            </a:r>
            <a:r>
              <a:rPr lang="hu-HU" sz="2000" dirty="0" smtClean="0">
                <a:latin typeface="Arial Narrow" panose="020B0606020202030204" pitchFamily="34" charset="0"/>
              </a:rPr>
              <a:t>?</a:t>
            </a:r>
            <a:endParaRPr lang="hu-HU" sz="2000" dirty="0">
              <a:latin typeface="Arial Narrow" panose="020B0606020202030204" pitchFamily="34" charset="0"/>
            </a:endParaRP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1053852" y="6165304"/>
            <a:ext cx="3600400" cy="288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"/>
              </a:spcBef>
            </a:pPr>
            <a:r>
              <a:rPr lang="hu-HU" sz="1400" dirty="0">
                <a:solidFill>
                  <a:srgbClr val="0070C0"/>
                </a:solidFill>
                <a:latin typeface="Arial Narrow" panose="020B0606020202030204" pitchFamily="34" charset="0"/>
              </a:rPr>
              <a:t>Turizmus Panoráma üzleti reggeli</a:t>
            </a:r>
          </a:p>
        </p:txBody>
      </p:sp>
      <p:pic>
        <p:nvPicPr>
          <p:cNvPr id="11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700" y="255752"/>
            <a:ext cx="720080" cy="39150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81844" y="1052736"/>
            <a:ext cx="8686801" cy="504056"/>
          </a:xfrm>
        </p:spPr>
        <p:txBody>
          <a:bodyPr>
            <a:noAutofit/>
          </a:bodyPr>
          <a:lstStyle/>
          <a:p>
            <a:r>
              <a:rPr lang="hu-H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Tiszta </a:t>
            </a:r>
            <a:r>
              <a:rPr lang="hu-HU" dirty="0">
                <a:solidFill>
                  <a:srgbClr val="0070C0"/>
                </a:solidFill>
                <a:latin typeface="Arial Narrow" panose="020B0606020202030204" pitchFamily="34" charset="0"/>
              </a:rPr>
              <a:t>ügy az </a:t>
            </a:r>
            <a:r>
              <a:rPr lang="hu-H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épületfenntartásban</a:t>
            </a:r>
            <a:endParaRPr lang="hu-HU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09836" y="1844824"/>
            <a:ext cx="5832648" cy="4320480"/>
          </a:xfrm>
        </p:spPr>
        <p:txBody>
          <a:bodyPr>
            <a:normAutofit/>
          </a:bodyPr>
          <a:lstStyle/>
          <a:p>
            <a:pPr marL="45720" indent="0">
              <a:spcBef>
                <a:spcPts val="1200"/>
              </a:spcBef>
              <a:buClr>
                <a:srgbClr val="003399"/>
              </a:buClr>
              <a:buNone/>
            </a:pPr>
            <a:r>
              <a:rPr lang="hu-HU" sz="19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Legfontosabb adatok</a:t>
            </a:r>
          </a:p>
          <a:p>
            <a:pPr>
              <a:lnSpc>
                <a:spcPct val="70000"/>
              </a:lnSpc>
              <a:spcBef>
                <a:spcPts val="1200"/>
              </a:spcBef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hu-HU" sz="1700" dirty="0" smtClean="0">
                <a:latin typeface="Arial Narrow" panose="020B0606020202030204" pitchFamily="34" charset="0"/>
              </a:rPr>
              <a:t>Több </a:t>
            </a:r>
            <a:r>
              <a:rPr lang="hu-HU" sz="1700" dirty="0">
                <a:latin typeface="Arial Narrow" panose="020B0606020202030204" pitchFamily="34" charset="0"/>
              </a:rPr>
              <a:t>mint </a:t>
            </a:r>
            <a:r>
              <a:rPr lang="hu-HU" sz="1700" dirty="0" smtClean="0">
                <a:latin typeface="Arial Narrow" panose="020B0606020202030204" pitchFamily="34" charset="0"/>
              </a:rPr>
              <a:t>11 </a:t>
            </a:r>
            <a:r>
              <a:rPr lang="hu-HU" sz="1700" dirty="0">
                <a:latin typeface="Arial Narrow" panose="020B0606020202030204" pitchFamily="34" charset="0"/>
              </a:rPr>
              <a:t>éve </a:t>
            </a:r>
            <a:r>
              <a:rPr lang="hu-HU" sz="1700" dirty="0" smtClean="0">
                <a:latin typeface="Arial Narrow" panose="020B0606020202030204" pitchFamily="34" charset="0"/>
              </a:rPr>
              <a:t>az FM </a:t>
            </a:r>
            <a:r>
              <a:rPr lang="hu-HU" sz="1700" dirty="0">
                <a:latin typeface="Arial Narrow" panose="020B0606020202030204" pitchFamily="34" charset="0"/>
              </a:rPr>
              <a:t>piacon</a:t>
            </a:r>
          </a:p>
          <a:p>
            <a:pPr>
              <a:lnSpc>
                <a:spcPct val="70000"/>
              </a:lnSpc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en-US" sz="1700" dirty="0">
                <a:latin typeface="Arial Narrow" panose="020B0606020202030204" pitchFamily="34" charset="0"/>
              </a:rPr>
              <a:t>100%-ban </a:t>
            </a:r>
            <a:r>
              <a:rPr lang="hu-HU" sz="1700" dirty="0" smtClean="0">
                <a:latin typeface="Arial Narrow" panose="020B0606020202030204" pitchFamily="34" charset="0"/>
              </a:rPr>
              <a:t>m</a:t>
            </a:r>
            <a:r>
              <a:rPr lang="en-US" sz="1700" dirty="0" smtClean="0">
                <a:latin typeface="Arial Narrow" panose="020B0606020202030204" pitchFamily="34" charset="0"/>
              </a:rPr>
              <a:t>agyar </a:t>
            </a:r>
            <a:r>
              <a:rPr lang="en-US" sz="1700" dirty="0">
                <a:latin typeface="Arial Narrow" panose="020B0606020202030204" pitchFamily="34" charset="0"/>
              </a:rPr>
              <a:t>tulajdon</a:t>
            </a:r>
            <a:r>
              <a:rPr lang="hu-HU" sz="1700" dirty="0">
                <a:latin typeface="Arial Narrow" panose="020B0606020202030204" pitchFamily="34" charset="0"/>
              </a:rPr>
              <a:t>ú vállalat</a:t>
            </a:r>
          </a:p>
          <a:p>
            <a:pPr>
              <a:lnSpc>
                <a:spcPct val="70000"/>
              </a:lnSpc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hu-HU" sz="1700" dirty="0">
                <a:latin typeface="Arial Narrow" panose="020B0606020202030204" pitchFamily="34" charset="0"/>
              </a:rPr>
              <a:t>Országos lefedettség</a:t>
            </a:r>
          </a:p>
          <a:p>
            <a:pPr>
              <a:lnSpc>
                <a:spcPct val="70000"/>
              </a:lnSpc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hu-HU" sz="1700" dirty="0">
                <a:latin typeface="Arial Narrow" panose="020B0606020202030204" pitchFamily="34" charset="0"/>
              </a:rPr>
              <a:t>Napi szinten </a:t>
            </a:r>
            <a:r>
              <a:rPr lang="hu-HU" sz="1700" dirty="0" smtClean="0">
                <a:latin typeface="Arial Narrow" panose="020B0606020202030204" pitchFamily="34" charset="0"/>
              </a:rPr>
              <a:t>cca. 850.000 m2</a:t>
            </a:r>
            <a:endParaRPr lang="hu-HU" sz="1700" dirty="0">
              <a:latin typeface="Arial Narrow" panose="020B0606020202030204" pitchFamily="34" charset="0"/>
            </a:endParaRPr>
          </a:p>
          <a:p>
            <a:pPr>
              <a:lnSpc>
                <a:spcPct val="70000"/>
              </a:lnSpc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hu-HU" sz="1700" dirty="0" smtClean="0">
                <a:latin typeface="Arial Narrow" panose="020B0606020202030204" pitchFamily="34" charset="0"/>
              </a:rPr>
              <a:t>Közel </a:t>
            </a:r>
            <a:r>
              <a:rPr lang="hu-HU" sz="1700" dirty="0">
                <a:latin typeface="Arial Narrow" panose="020B0606020202030204" pitchFamily="34" charset="0"/>
              </a:rPr>
              <a:t>450 fős takarító személyzet</a:t>
            </a:r>
          </a:p>
          <a:p>
            <a:pPr>
              <a:lnSpc>
                <a:spcPct val="70000"/>
              </a:lnSpc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hu-HU" sz="1700" dirty="0">
                <a:latin typeface="Arial Narrow" panose="020B0606020202030204" pitchFamily="34" charset="0"/>
              </a:rPr>
              <a:t>24/7 </a:t>
            </a:r>
            <a:r>
              <a:rPr lang="hu-HU" sz="1700" dirty="0" smtClean="0">
                <a:latin typeface="Arial Narrow" panose="020B0606020202030204" pitchFamily="34" charset="0"/>
              </a:rPr>
              <a:t>elérhetőség</a:t>
            </a:r>
          </a:p>
          <a:p>
            <a:pPr>
              <a:lnSpc>
                <a:spcPct val="70000"/>
              </a:lnSpc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hu-HU" sz="1700" dirty="0" smtClean="0">
                <a:latin typeface="Arial Narrow" panose="020B0606020202030204" pitchFamily="34" charset="0"/>
              </a:rPr>
              <a:t>MATISZ </a:t>
            </a:r>
            <a:r>
              <a:rPr lang="hu-HU" sz="1700" dirty="0">
                <a:latin typeface="Arial Narrow" panose="020B0606020202030204" pitchFamily="34" charset="0"/>
              </a:rPr>
              <a:t>és ISSA </a:t>
            </a:r>
            <a:r>
              <a:rPr lang="hu-HU" sz="1700" dirty="0" smtClean="0">
                <a:latin typeface="Arial Narrow" panose="020B0606020202030204" pitchFamily="34" charset="0"/>
              </a:rPr>
              <a:t>tagság</a:t>
            </a:r>
          </a:p>
          <a:p>
            <a:pPr>
              <a:lnSpc>
                <a:spcPct val="70000"/>
              </a:lnSpc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hu-HU" sz="1700" dirty="0" smtClean="0">
                <a:latin typeface="Arial Narrow" panose="020B0606020202030204" pitchFamily="34" charset="0"/>
              </a:rPr>
              <a:t>MSZ EN ISO </a:t>
            </a:r>
            <a:r>
              <a:rPr lang="hu-HU" sz="1700" dirty="0">
                <a:latin typeface="Arial Narrow" panose="020B0606020202030204" pitchFamily="34" charset="0"/>
              </a:rPr>
              <a:t>9001:2008, ISO 14001:2004, OHSAS 18001:2007</a:t>
            </a:r>
          </a:p>
        </p:txBody>
      </p:sp>
      <p:pic>
        <p:nvPicPr>
          <p:cNvPr id="7" name="Picture 2" descr="C:\Users\toth.peter\AppData\Local\Microsoft\Windows\Temporary Internet Files\Content.Outlook\XOKF11LF\masterclean logo + szlog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71" y="133106"/>
            <a:ext cx="1952526" cy="53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804" y="260648"/>
            <a:ext cx="565894" cy="31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http://www.matisz.org/wp-content/uploads/2013/06/matisz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522" y="188639"/>
            <a:ext cx="1266498" cy="4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artalom helye 2"/>
          <p:cNvSpPr>
            <a:spLocks noGrp="1"/>
          </p:cNvSpPr>
          <p:nvPr>
            <p:ph sz="half" idx="1"/>
          </p:nvPr>
        </p:nvSpPr>
        <p:spPr>
          <a:xfrm>
            <a:off x="5936738" y="1844675"/>
            <a:ext cx="4251960" cy="2592288"/>
          </a:xfrm>
        </p:spPr>
        <p:txBody>
          <a:bodyPr>
            <a:normAutofit/>
          </a:bodyPr>
          <a:lstStyle/>
          <a:p>
            <a:pPr marL="45720" lvl="0" indent="0">
              <a:spcBef>
                <a:spcPts val="1200"/>
              </a:spcBef>
              <a:buClr>
                <a:srgbClr val="003399"/>
              </a:buClr>
              <a:buNone/>
            </a:pPr>
            <a:r>
              <a:rPr lang="hu-HU" sz="1900" b="1" dirty="0">
                <a:solidFill>
                  <a:srgbClr val="0070C0"/>
                </a:solidFill>
                <a:latin typeface="Arial Narrow" panose="020B0606020202030204" pitchFamily="34" charset="0"/>
              </a:rPr>
              <a:t>Szolgáltatásaink</a:t>
            </a:r>
          </a:p>
          <a:p>
            <a:pPr>
              <a:lnSpc>
                <a:spcPct val="70000"/>
              </a:lnSpc>
              <a:spcBef>
                <a:spcPts val="1200"/>
              </a:spcBef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hu-HU" sz="1700" dirty="0" smtClean="0">
                <a:latin typeface="Arial Narrow" panose="020B0606020202030204" pitchFamily="34" charset="0"/>
              </a:rPr>
              <a:t>Teljes körű takarítás</a:t>
            </a:r>
            <a:endParaRPr lang="hu-HU" sz="1700" dirty="0">
              <a:latin typeface="Arial Narrow" panose="020B0606020202030204" pitchFamily="34" charset="0"/>
            </a:endParaRPr>
          </a:p>
          <a:p>
            <a:pPr>
              <a:lnSpc>
                <a:spcPct val="70000"/>
              </a:lnSpc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hu-HU" sz="1700" dirty="0">
                <a:latin typeface="Arial Narrow" panose="020B0606020202030204" pitchFamily="34" charset="0"/>
              </a:rPr>
              <a:t>Zöldterület gondozás</a:t>
            </a:r>
          </a:p>
          <a:p>
            <a:pPr>
              <a:lnSpc>
                <a:spcPct val="70000"/>
              </a:lnSpc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hu-HU" sz="1700" dirty="0">
                <a:latin typeface="Arial Narrow" panose="020B0606020202030204" pitchFamily="34" charset="0"/>
              </a:rPr>
              <a:t>Őrzés-védelem</a:t>
            </a:r>
          </a:p>
          <a:p>
            <a:pPr>
              <a:lnSpc>
                <a:spcPct val="70000"/>
              </a:lnSpc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hu-HU" sz="1700" dirty="0">
                <a:latin typeface="Arial Narrow" panose="020B0606020202030204" pitchFamily="34" charset="0"/>
              </a:rPr>
              <a:t>Műszaki karbantartás</a:t>
            </a:r>
          </a:p>
        </p:txBody>
      </p:sp>
      <p:sp>
        <p:nvSpPr>
          <p:cNvPr id="13" name="Cím 1"/>
          <p:cNvSpPr txBox="1">
            <a:spLocks/>
          </p:cNvSpPr>
          <p:nvPr/>
        </p:nvSpPr>
        <p:spPr>
          <a:xfrm>
            <a:off x="1053852" y="6165304"/>
            <a:ext cx="3600400" cy="288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"/>
              </a:spcBef>
            </a:pPr>
            <a:r>
              <a:rPr lang="hu-HU" sz="1400" dirty="0">
                <a:solidFill>
                  <a:srgbClr val="0070C0"/>
                </a:solidFill>
                <a:latin typeface="Arial Narrow" panose="020B0606020202030204" pitchFamily="34" charset="0"/>
              </a:rPr>
              <a:t>Turizmus Panoráma üzleti reggeli</a:t>
            </a:r>
          </a:p>
        </p:txBody>
      </p:sp>
      <p:pic>
        <p:nvPicPr>
          <p:cNvPr id="12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700" y="255752"/>
            <a:ext cx="720080" cy="39150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2226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81844" y="980728"/>
            <a:ext cx="8686801" cy="504056"/>
          </a:xfrm>
        </p:spPr>
        <p:txBody>
          <a:bodyPr>
            <a:noAutofit/>
          </a:bodyPr>
          <a:lstStyle/>
          <a:p>
            <a:r>
              <a:rPr lang="hu-HU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MasterClean</a:t>
            </a:r>
            <a:r>
              <a:rPr lang="hu-H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számokban – árbevétel </a:t>
            </a:r>
            <a:r>
              <a:rPr lang="hu-HU" dirty="0">
                <a:solidFill>
                  <a:srgbClr val="0070C0"/>
                </a:solidFill>
                <a:latin typeface="Arial Narrow" panose="020B0606020202030204" pitchFamily="34" charset="0"/>
              </a:rPr>
              <a:t>és létszám </a:t>
            </a:r>
            <a:endParaRPr lang="hu-HU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2" descr="C:\Users\toth.peter\AppData\Local\Microsoft\Windows\Temporary Internet Files\Content.Outlook\XOKF11LF\masterclean logo + szlog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71" y="133106"/>
            <a:ext cx="1952526" cy="53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804" y="260648"/>
            <a:ext cx="565894" cy="31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http://www.matisz.org/wp-content/uploads/2013/06/matisz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522" y="188639"/>
            <a:ext cx="1266498" cy="4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4921652"/>
              </p:ext>
            </p:extLst>
          </p:nvPr>
        </p:nvGraphicFramePr>
        <p:xfrm>
          <a:off x="5881736" y="1844675"/>
          <a:ext cx="4965203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Diagra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1514600"/>
              </p:ext>
            </p:extLst>
          </p:nvPr>
        </p:nvGraphicFramePr>
        <p:xfrm>
          <a:off x="693738" y="1844675"/>
          <a:ext cx="5067300" cy="3038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Cím 1"/>
          <p:cNvSpPr txBox="1">
            <a:spLocks/>
          </p:cNvSpPr>
          <p:nvPr/>
        </p:nvSpPr>
        <p:spPr>
          <a:xfrm>
            <a:off x="1053852" y="6165304"/>
            <a:ext cx="3600400" cy="288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"/>
              </a:spcBef>
            </a:pPr>
            <a:r>
              <a:rPr lang="hu-HU" sz="1400" dirty="0">
                <a:solidFill>
                  <a:srgbClr val="0070C0"/>
                </a:solidFill>
                <a:latin typeface="Arial Narrow" panose="020B0606020202030204" pitchFamily="34" charset="0"/>
              </a:rPr>
              <a:t>Turizmus Panoráma üzleti reggeli</a:t>
            </a:r>
          </a:p>
        </p:txBody>
      </p:sp>
      <p:pic>
        <p:nvPicPr>
          <p:cNvPr id="12" name="Kép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6700" y="255752"/>
            <a:ext cx="720080" cy="39150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5644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81844" y="980728"/>
            <a:ext cx="9793088" cy="504056"/>
          </a:xfrm>
        </p:spPr>
        <p:txBody>
          <a:bodyPr>
            <a:noAutofit/>
          </a:bodyPr>
          <a:lstStyle/>
          <a:p>
            <a:r>
              <a:rPr lang="hu-HU" dirty="0">
                <a:solidFill>
                  <a:srgbClr val="0070C0"/>
                </a:solidFill>
                <a:latin typeface="Arial Narrow" panose="020B0606020202030204" pitchFamily="34" charset="0"/>
              </a:rPr>
              <a:t>MasterClean számokban– h</a:t>
            </a:r>
            <a:r>
              <a:rPr lang="hu-H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elyszín és négyzetméter</a:t>
            </a:r>
            <a:endParaRPr lang="hu-HU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2" descr="C:\Users\toth.peter\AppData\Local\Microsoft\Windows\Temporary Internet Files\Content.Outlook\XOKF11LF\masterclean logo + szlog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71" y="133106"/>
            <a:ext cx="1952526" cy="53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804" y="260648"/>
            <a:ext cx="565894" cy="31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http://www.matisz.org/wp-content/uploads/2013/06/matisz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522" y="188639"/>
            <a:ext cx="1266498" cy="4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9864128"/>
              </p:ext>
            </p:extLst>
          </p:nvPr>
        </p:nvGraphicFramePr>
        <p:xfrm>
          <a:off x="693812" y="1844824"/>
          <a:ext cx="504056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Diagra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112913"/>
              </p:ext>
            </p:extLst>
          </p:nvPr>
        </p:nvGraphicFramePr>
        <p:xfrm>
          <a:off x="5865813" y="1844675"/>
          <a:ext cx="496855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Cím 1"/>
          <p:cNvSpPr txBox="1">
            <a:spLocks/>
          </p:cNvSpPr>
          <p:nvPr/>
        </p:nvSpPr>
        <p:spPr>
          <a:xfrm>
            <a:off x="1053852" y="6165304"/>
            <a:ext cx="3600400" cy="288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"/>
              </a:spcBef>
            </a:pPr>
            <a:r>
              <a:rPr lang="hu-HU" sz="1400" dirty="0">
                <a:solidFill>
                  <a:srgbClr val="0070C0"/>
                </a:solidFill>
                <a:latin typeface="Arial Narrow" panose="020B0606020202030204" pitchFamily="34" charset="0"/>
              </a:rPr>
              <a:t>Turizmus Panoráma üzleti reggeli</a:t>
            </a:r>
          </a:p>
        </p:txBody>
      </p:sp>
      <p:pic>
        <p:nvPicPr>
          <p:cNvPr id="14" name="Kép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6700" y="255752"/>
            <a:ext cx="720080" cy="39150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6214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804" y="260648"/>
            <a:ext cx="565894" cy="31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ttp://www.matisz.org/wp-content/uploads/2013/06/matisz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522" y="188639"/>
            <a:ext cx="1266498" cy="4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oth.peter\AppData\Local\Microsoft\Windows\Temporary Internet Files\Content.Outlook\XOKF11LF\masterclean logo + szlog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71" y="133106"/>
            <a:ext cx="1952526" cy="53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ím 1"/>
          <p:cNvSpPr txBox="1">
            <a:spLocks/>
          </p:cNvSpPr>
          <p:nvPr/>
        </p:nvSpPr>
        <p:spPr>
          <a:xfrm>
            <a:off x="981844" y="1052736"/>
            <a:ext cx="8686801" cy="504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Szervezeti felépítés</a:t>
            </a:r>
            <a:endParaRPr lang="hu-HU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282" y="1107474"/>
            <a:ext cx="7290470" cy="563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ím 1"/>
          <p:cNvSpPr txBox="1">
            <a:spLocks/>
          </p:cNvSpPr>
          <p:nvPr/>
        </p:nvSpPr>
        <p:spPr>
          <a:xfrm>
            <a:off x="1053852" y="6165304"/>
            <a:ext cx="3600400" cy="288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"/>
              </a:spcBef>
            </a:pPr>
            <a:r>
              <a:rPr lang="hu-HU" sz="1400" dirty="0">
                <a:solidFill>
                  <a:srgbClr val="0070C0"/>
                </a:solidFill>
                <a:latin typeface="Arial Narrow" panose="020B0606020202030204" pitchFamily="34" charset="0"/>
              </a:rPr>
              <a:t>Turizmus Panoráma üzleti reggeli</a:t>
            </a:r>
          </a:p>
        </p:txBody>
      </p:sp>
      <p:pic>
        <p:nvPicPr>
          <p:cNvPr id="10" name="Kép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6700" y="255752"/>
            <a:ext cx="720080" cy="39150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8965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oth.peter\AppData\Local\Microsoft\Windows\Temporary Internet Files\Content.Outlook\XOKF11LF\masterclean-tag-cloud-h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309" y="792088"/>
            <a:ext cx="6094732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804" y="260648"/>
            <a:ext cx="565894" cy="31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ttp://www.matisz.org/wp-content/uploads/2013/06/matisz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522" y="188639"/>
            <a:ext cx="1266498" cy="4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oth.peter\AppData\Local\Microsoft\Windows\Temporary Internet Files\Content.Outlook\XOKF11LF\masterclean logo + szlog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71" y="133106"/>
            <a:ext cx="1952526" cy="53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ím 1"/>
          <p:cNvSpPr txBox="1">
            <a:spLocks/>
          </p:cNvSpPr>
          <p:nvPr/>
        </p:nvSpPr>
        <p:spPr>
          <a:xfrm>
            <a:off x="981844" y="1052736"/>
            <a:ext cx="8686801" cy="504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Vállalati értékeink</a:t>
            </a:r>
            <a:endParaRPr lang="hu-HU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1053852" y="6165304"/>
            <a:ext cx="3600400" cy="288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"/>
              </a:spcBef>
            </a:pPr>
            <a:r>
              <a:rPr lang="hu-HU" sz="1400" dirty="0">
                <a:solidFill>
                  <a:srgbClr val="0070C0"/>
                </a:solidFill>
                <a:latin typeface="Arial Narrow" panose="020B0606020202030204" pitchFamily="34" charset="0"/>
              </a:rPr>
              <a:t>Turizmus Panoráma üzleti reggeli</a:t>
            </a:r>
          </a:p>
        </p:txBody>
      </p:sp>
      <p:pic>
        <p:nvPicPr>
          <p:cNvPr id="10" name="Kép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6700" y="255752"/>
            <a:ext cx="720080" cy="39150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7406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81844" y="1052736"/>
            <a:ext cx="8686801" cy="504056"/>
          </a:xfrm>
        </p:spPr>
        <p:txBody>
          <a:bodyPr>
            <a:noAutofit/>
          </a:bodyPr>
          <a:lstStyle/>
          <a:p>
            <a:r>
              <a:rPr lang="hu-HU" dirty="0">
                <a:solidFill>
                  <a:srgbClr val="0070C0"/>
                </a:solidFill>
                <a:latin typeface="Arial Narrow" panose="020B0606020202030204" pitchFamily="34" charset="0"/>
              </a:rPr>
              <a:t>Társadalmi</a:t>
            </a:r>
            <a:r>
              <a:rPr lang="hu-H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hu-HU" dirty="0">
                <a:solidFill>
                  <a:srgbClr val="0070C0"/>
                </a:solidFill>
                <a:latin typeface="Arial Narrow" panose="020B0606020202030204" pitchFamily="34" charset="0"/>
              </a:rPr>
              <a:t>felelősségvállalás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64834" y="1916832"/>
            <a:ext cx="3960440" cy="2880320"/>
          </a:xfrm>
        </p:spPr>
        <p:txBody>
          <a:bodyPr>
            <a:normAutofit/>
          </a:bodyPr>
          <a:lstStyle/>
          <a:p>
            <a:pPr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hu-HU" dirty="0" smtClean="0">
                <a:latin typeface="Arial Narrow" panose="020B0606020202030204" pitchFamily="34" charset="0"/>
              </a:rPr>
              <a:t>Afrikáért Alapítvány</a:t>
            </a:r>
          </a:p>
          <a:p>
            <a:pPr>
              <a:buClr>
                <a:srgbClr val="003399"/>
              </a:buClr>
              <a:buFont typeface="Wingdings" panose="05000000000000000000" pitchFamily="2" charset="2"/>
              <a:buChar char="§"/>
            </a:pPr>
            <a:endParaRPr lang="hu-HU" dirty="0" smtClean="0">
              <a:latin typeface="Arial Narrow" panose="020B0606020202030204" pitchFamily="34" charset="0"/>
            </a:endParaRPr>
          </a:p>
          <a:p>
            <a:pPr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hu-HU" dirty="0" smtClean="0">
                <a:latin typeface="Arial Narrow" panose="020B0606020202030204" pitchFamily="34" charset="0"/>
              </a:rPr>
              <a:t>Heim Pál Gyermekkórház</a:t>
            </a:r>
          </a:p>
          <a:p>
            <a:pPr>
              <a:buClr>
                <a:srgbClr val="003399"/>
              </a:buClr>
              <a:buFont typeface="Wingdings" panose="05000000000000000000" pitchFamily="2" charset="2"/>
              <a:buChar char="§"/>
            </a:pPr>
            <a:endParaRPr lang="hu-HU" dirty="0" smtClean="0">
              <a:latin typeface="Arial Narrow" panose="020B0606020202030204" pitchFamily="34" charset="0"/>
            </a:endParaRPr>
          </a:p>
          <a:p>
            <a:pPr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hu-HU" dirty="0" smtClean="0">
                <a:latin typeface="Arial Narrow" panose="020B0606020202030204" pitchFamily="34" charset="0"/>
              </a:rPr>
              <a:t>Gyermekétkeztetési Alapítvány</a:t>
            </a:r>
          </a:p>
        </p:txBody>
      </p:sp>
      <p:pic>
        <p:nvPicPr>
          <p:cNvPr id="7" name="Picture 2" descr="C:\Users\toth.peter\AppData\Local\Microsoft\Windows\Temporary Internet Files\Content.Outlook\XOKF11LF\masterclean logo + szlog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71" y="133106"/>
            <a:ext cx="1952526" cy="53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804" y="260648"/>
            <a:ext cx="565894" cy="31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http://www.matisz.org/wp-content/uploads/2013/06/matisz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522" y="188639"/>
            <a:ext cx="1266498" cy="4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2"/>
          <a:stretch/>
        </p:blipFill>
        <p:spPr bwMode="auto">
          <a:xfrm>
            <a:off x="8298432" y="5013176"/>
            <a:ext cx="2476500" cy="913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29"/>
          <a:stretch/>
        </p:blipFill>
        <p:spPr bwMode="auto">
          <a:xfrm>
            <a:off x="5302324" y="1637914"/>
            <a:ext cx="5472608" cy="3159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21"/>
          <a:stretch/>
        </p:blipFill>
        <p:spPr bwMode="auto">
          <a:xfrm>
            <a:off x="5341912" y="5013176"/>
            <a:ext cx="2552700" cy="913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ím 1"/>
          <p:cNvSpPr txBox="1">
            <a:spLocks/>
          </p:cNvSpPr>
          <p:nvPr/>
        </p:nvSpPr>
        <p:spPr>
          <a:xfrm>
            <a:off x="1053852" y="6165304"/>
            <a:ext cx="3600400" cy="288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"/>
              </a:spcBef>
            </a:pPr>
            <a:r>
              <a:rPr lang="hu-HU" sz="1400" dirty="0">
                <a:solidFill>
                  <a:srgbClr val="0070C0"/>
                </a:solidFill>
                <a:latin typeface="Arial Narrow" panose="020B0606020202030204" pitchFamily="34" charset="0"/>
              </a:rPr>
              <a:t>Turizmus Panoráma üzleti reggeli</a:t>
            </a:r>
          </a:p>
        </p:txBody>
      </p:sp>
      <p:pic>
        <p:nvPicPr>
          <p:cNvPr id="11" name="Kép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6700" y="255752"/>
            <a:ext cx="720080" cy="39150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4721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81844" y="908720"/>
            <a:ext cx="8686801" cy="591344"/>
          </a:xfrm>
        </p:spPr>
        <p:txBody>
          <a:bodyPr>
            <a:normAutofit/>
          </a:bodyPr>
          <a:lstStyle/>
          <a:p>
            <a:r>
              <a:rPr lang="hu-HU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Általunk használt gép-, és </a:t>
            </a:r>
            <a:r>
              <a:rPr lang="hu-HU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eszköz típusok</a:t>
            </a:r>
          </a:p>
        </p:txBody>
      </p:sp>
      <p:pic>
        <p:nvPicPr>
          <p:cNvPr id="5" name="Picture 2" descr="C:\Users\toth.peter\AppData\Local\Microsoft\Windows\Temporary Internet Files\Content.Outlook\XOKF11LF\masterclean logo + szlog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71" y="133106"/>
            <a:ext cx="1952526" cy="53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69" y="1844824"/>
            <a:ext cx="3947353" cy="1038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67" y="3050721"/>
            <a:ext cx="3947355" cy="1746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68" y="4955725"/>
            <a:ext cx="3921466" cy="993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r="5280"/>
          <a:stretch/>
        </p:blipFill>
        <p:spPr bwMode="auto">
          <a:xfrm>
            <a:off x="5374332" y="1843357"/>
            <a:ext cx="2527300" cy="980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180" y="4303530"/>
            <a:ext cx="2259172" cy="433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807" y="4271440"/>
            <a:ext cx="2515825" cy="465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840" y="3003845"/>
            <a:ext cx="2518792" cy="1001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644" y="1834825"/>
            <a:ext cx="2265039" cy="989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" t="9859" r="8573" b="16602"/>
          <a:stretch/>
        </p:blipFill>
        <p:spPr bwMode="auto">
          <a:xfrm>
            <a:off x="8182643" y="2889997"/>
            <a:ext cx="2265039" cy="1259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ím 1"/>
          <p:cNvSpPr txBox="1">
            <a:spLocks/>
          </p:cNvSpPr>
          <p:nvPr/>
        </p:nvSpPr>
        <p:spPr>
          <a:xfrm>
            <a:off x="1053852" y="6165304"/>
            <a:ext cx="3600400" cy="288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"/>
              </a:spcBef>
            </a:pPr>
            <a:r>
              <a:rPr lang="hu-HU" sz="1400" dirty="0">
                <a:solidFill>
                  <a:srgbClr val="0070C0"/>
                </a:solidFill>
                <a:latin typeface="Arial Narrow" panose="020B0606020202030204" pitchFamily="34" charset="0"/>
              </a:rPr>
              <a:t>Turizmus Panoráma üzleti reggeli</a:t>
            </a:r>
          </a:p>
        </p:txBody>
      </p:sp>
      <p:pic>
        <p:nvPicPr>
          <p:cNvPr id="15" name="Kép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86700" y="255752"/>
            <a:ext cx="720080" cy="39150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804" y="260648"/>
            <a:ext cx="565894" cy="31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http://www.matisz.org/wp-content/uploads/2013/06/matisz-log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522" y="188639"/>
            <a:ext cx="1266498" cy="4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10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D182A0E-7F17-4A86-A7C5-8846F54E43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Kontrasztos üzleti bemutató (szélesvásznú)</Template>
  <TotalTime>0</TotalTime>
  <Words>403</Words>
  <Application>Microsoft Macintosh PowerPoint</Application>
  <PresentationFormat>Custom</PresentationFormat>
  <Paragraphs>103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Business Contrast 16x9</vt:lpstr>
      <vt:lpstr> Cégbemutató - MasterClean</vt:lpstr>
      <vt:lpstr>Az előadás tartalma</vt:lpstr>
      <vt:lpstr>Tiszta ügy az épületfenntartásban</vt:lpstr>
      <vt:lpstr>MasterClean számokban – árbevétel és létszám </vt:lpstr>
      <vt:lpstr>MasterClean számokban– helyszín és négyzetméter</vt:lpstr>
      <vt:lpstr>PowerPoint Presentation</vt:lpstr>
      <vt:lpstr>PowerPoint Presentation</vt:lpstr>
      <vt:lpstr>Társadalmi felelősségvállalás</vt:lpstr>
      <vt:lpstr>Általunk használt gép-, és eszköz típusok</vt:lpstr>
      <vt:lpstr>Innovatív megoldások</vt:lpstr>
      <vt:lpstr>Ellenőrzési folyamat – MasterClean Digital Control</vt:lpstr>
      <vt:lpstr>Szakmai vezetés</vt:lpstr>
      <vt:lpstr>PowerPoint Presentation</vt:lpstr>
      <vt:lpstr>PowerPoint Presentation</vt:lpstr>
      <vt:lpstr>Tiszta sor: MasterClean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2015-05-08T17:24:08Z</dcterms:created>
  <dcterms:modified xsi:type="dcterms:W3CDTF">2015-06-24T06:21:32Z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