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75" r:id="rId12"/>
    <p:sldId id="276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7" r:id="rId22"/>
    <p:sldId id="274" r:id="rId23"/>
  </p:sldIdLst>
  <p:sldSz cx="12192000" cy="6858000"/>
  <p:notesSz cx="6858000" cy="9144000"/>
  <p:defaultTextStyle>
    <a:defPPr>
      <a:defRPr lang="hu-H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987" autoAdjust="0"/>
    <p:restoredTop sz="94660"/>
  </p:normalViewPr>
  <p:slideViewPr>
    <p:cSldViewPr snapToGrid="0">
      <p:cViewPr varScale="1">
        <p:scale>
          <a:sx n="80" d="100"/>
          <a:sy n="80" d="100"/>
        </p:scale>
        <p:origin x="-84" y="-7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25C53584-9D8D-453B-BDCF-4FA543F4BEA3}" type="datetimeFigureOut">
              <a:rPr lang="hu-HU"/>
              <a:pPr>
                <a:defRPr/>
              </a:pPr>
              <a:t>2019. 04. 24.</a:t>
            </a:fld>
            <a:endParaRPr lang="hu-H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hu-HU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hu-HU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652C045E-6D3E-4676-BC9C-9693D10DB4FB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hu-HU" smtClean="0"/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7570B88-EB7F-4AFA-AB0B-DC7706963102}" type="slidenum">
              <a:rPr lang="hu-H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hu-HU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hu-H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/>
              <a:t>2019.04.17.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/>
              <a:t>Oppenheim Ügyvédi Iroda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B8FA2C-212A-44FF-893E-8417BDD2E385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/>
              <a:t>2019.04.17.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/>
              <a:t>Oppenheim Ügyvédi Iroda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D9B760-C489-457E-B3A7-06006C59E0BF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/>
              <a:t>2019.04.17.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/>
              <a:t>Oppenheim Ügyvédi Iroda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72C92F-90DB-488A-B438-64F410A56586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/>
              <a:t>2019.04.17.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/>
              <a:t>Oppenheim Ügyvédi Iroda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F13B1E-4CC7-4BBD-871E-EB204B630CE2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/>
              <a:t>2019.04.17.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/>
              <a:t>Oppenheim Ügyvédi Iroda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422039-81D3-4CAE-B768-8B892F7B7D76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/>
              <a:t>2019.04.17.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/>
              <a:t>Oppenheim Ügyvédi Iroda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4B6DE5-10AB-49CF-A203-16A1EF90F200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/>
              <a:t>2019.04.17.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/>
              <a:t>Oppenheim Ügyvédi Iroda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B9D100-4579-440B-97B4-82425CC13410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/>
              <a:t>2019.04.17.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/>
              <a:t>Oppenheim Ügyvédi Iroda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CF4659-1E66-4A66-BD87-799B29CFD46B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/>
              <a:t>2019.04.17.</a:t>
            </a: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/>
              <a:t>Oppenheim Ügyvédi Iroda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119C3B-B3AC-4E0E-9650-F815E8D0BDFB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/>
              <a:t>2019.04.17.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/>
              <a:t>Oppenheim Ügyvédi Iroda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555B11-7961-4C84-8740-EF268CA31543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u-HU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/>
              <a:t>2019.04.17.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/>
              <a:t>Oppenheim Ügyvédi Iroda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ACF80C-0587-410A-9551-06E893E386BD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hu-HU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hu-HU"/>
              <a:t>2019.04.17.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hu-HU"/>
              <a:t>Oppenheim Ügyvédi Iroda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1F8528F-58C2-44B2-ABDF-A396418EE7DA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hf hdr="0"/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hu-HU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GDPR</a:t>
            </a:r>
            <a:br>
              <a:rPr lang="hu-HU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hu-HU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első tapasztalatok</a:t>
            </a:r>
            <a:endParaRPr lang="hu-HU" b="1" dirty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338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 b="1" smtClean="0">
              <a:solidFill>
                <a:srgbClr val="FF0000"/>
              </a:solidFill>
            </a:endParaRPr>
          </a:p>
          <a:p>
            <a:endParaRPr lang="hu-HU" b="1" smtClean="0">
              <a:solidFill>
                <a:srgbClr val="FF0000"/>
              </a:solidFill>
            </a:endParaRPr>
          </a:p>
          <a:p>
            <a:r>
              <a:rPr lang="hu-HU" b="1" smtClean="0">
                <a:solidFill>
                  <a:srgbClr val="FF0000"/>
                </a:solidFill>
              </a:rPr>
              <a:t>Oppenheim Ügyvédi Iroda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hu-HU"/>
              <a:t>2019.04.17.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/>
              <a:t>Oppenheim Ügyvédi Iroda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9D625A-0018-419F-B37B-D90EFAD02434}" type="slidenum">
              <a:rPr lang="hu-HU"/>
              <a:pPr>
                <a:defRPr/>
              </a:pPr>
              <a:t>1</a:t>
            </a:fld>
            <a:endParaRPr lang="hu-HU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63588"/>
            <a:ext cx="10515600" cy="1325562"/>
          </a:xfrm>
        </p:spPr>
        <p:txBody>
          <a:bodyPr rtlCol="0">
            <a:normAutofit/>
          </a:bodyPr>
          <a:lstStyle/>
          <a:p>
            <a:pPr fontAlgn="auto">
              <a:spcAft>
                <a:spcPts val="1200"/>
              </a:spcAft>
              <a:defRPr/>
            </a:pPr>
            <a:r>
              <a:rPr lang="hu-HU" sz="2600" b="1" dirty="0" smtClean="0">
                <a:solidFill>
                  <a:srgbClr val="FF0000"/>
                </a:solidFill>
                <a:latin typeface="+mn-lt"/>
              </a:rPr>
              <a:t>g) Adatvédelmi incidenssel kapcsolatos bejelentési kötelezettség elmulasztása</a:t>
            </a:r>
            <a:endParaRPr lang="hu-HU" sz="2600" b="1" dirty="0">
              <a:solidFill>
                <a:schemeClr val="bg2">
                  <a:lumMod val="25000"/>
                </a:schemeClr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47875"/>
            <a:ext cx="10515600" cy="4351338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hu-HU" sz="2400" dirty="0" smtClean="0">
                <a:solidFill>
                  <a:schemeClr val="bg2">
                    <a:lumMod val="25000"/>
                  </a:schemeClr>
                </a:solidFill>
              </a:rPr>
              <a:t>bírság: 11 000 </a:t>
            </a:r>
            <a:r>
              <a:rPr lang="hu-HU" sz="2400" dirty="0" err="1" smtClean="0">
                <a:solidFill>
                  <a:schemeClr val="bg2">
                    <a:lumMod val="25000"/>
                  </a:schemeClr>
                </a:solidFill>
              </a:rPr>
              <a:t>000</a:t>
            </a:r>
            <a:r>
              <a:rPr lang="hu-HU" sz="2400" dirty="0" smtClean="0">
                <a:solidFill>
                  <a:schemeClr val="bg2">
                    <a:lumMod val="25000"/>
                  </a:schemeClr>
                </a:solidFill>
              </a:rPr>
              <a:t> Ft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hu-HU" sz="2400" dirty="0">
                <a:solidFill>
                  <a:schemeClr val="bg2">
                    <a:lumMod val="25000"/>
                  </a:schemeClr>
                </a:solidFill>
              </a:rPr>
              <a:t>az érintettekre jelentett kockázat értékelése szempontjából nincs annak jelentősége, hogy az adatok mikor keletkeztek </a:t>
            </a:r>
            <a:endParaRPr lang="hu-HU" sz="2400" dirty="0" smtClean="0">
              <a:solidFill>
                <a:schemeClr val="bg2">
                  <a:lumMod val="25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hu-HU" sz="2400" dirty="0" smtClean="0">
                <a:solidFill>
                  <a:schemeClr val="bg2">
                    <a:lumMod val="25000"/>
                  </a:schemeClr>
                </a:solidFill>
              </a:rPr>
              <a:t>politikai véleményre vonatkozó adatokat érintő incidens magas kockázatúnak minősül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hu-HU" sz="2400" dirty="0" smtClean="0">
                <a:solidFill>
                  <a:schemeClr val="bg2">
                    <a:lumMod val="25000"/>
                  </a:schemeClr>
                </a:solidFill>
              </a:rPr>
              <a:t>elavult titkosítási módszerek növelik az incidens kockázatát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hu-HU" sz="2400" dirty="0" smtClean="0">
                <a:solidFill>
                  <a:schemeClr val="bg2">
                    <a:lumMod val="25000"/>
                  </a:schemeClr>
                </a:solidFill>
              </a:rPr>
              <a:t>ha az alkalmazott </a:t>
            </a:r>
            <a:r>
              <a:rPr lang="hu-HU" sz="2400" dirty="0">
                <a:solidFill>
                  <a:schemeClr val="bg2">
                    <a:lumMod val="25000"/>
                  </a:schemeClr>
                </a:solidFill>
              </a:rPr>
              <a:t>titkosítás különösebb szakértelem, idő és költségráfordítás nélkül, bárki által visszafejthetővé válik, úgy az már nem felel meg a tudomány és technológia állásának megfelelő </a:t>
            </a:r>
            <a:r>
              <a:rPr lang="hu-HU" sz="2400" dirty="0" smtClean="0">
                <a:solidFill>
                  <a:schemeClr val="bg2">
                    <a:lumMod val="25000"/>
                  </a:schemeClr>
                </a:solidFill>
              </a:rPr>
              <a:t>szintnek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hu-HU" sz="2400" dirty="0" smtClean="0">
                <a:solidFill>
                  <a:schemeClr val="bg2">
                    <a:lumMod val="25000"/>
                  </a:schemeClr>
                </a:solidFill>
              </a:rPr>
              <a:t>jó gyakorlat a NAIH szerint: jelszavakra vonatkozó kötelező előírások alkalmazása (pl.: karakterszám meghatározása, különleges karakter alkalmazása)</a:t>
            </a:r>
            <a:endParaRPr lang="hu-HU" sz="24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hu-HU"/>
              <a:t>2019.04.17.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/>
              <a:t>Oppenheim Ügyvédi Iroda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D23419-801B-45CF-8A02-6E48E64726E3}" type="slidenum">
              <a:rPr lang="hu-HU"/>
              <a:pPr>
                <a:defRPr/>
              </a:pPr>
              <a:t>10</a:t>
            </a:fld>
            <a:endParaRPr lang="hu-HU"/>
          </a:p>
        </p:txBody>
      </p:sp>
      <p:pic>
        <p:nvPicPr>
          <p:cNvPr id="24582" name="Picture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440863" y="560388"/>
            <a:ext cx="1912937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smtClean="0">
                <a:solidFill>
                  <a:srgbClr val="FF0000"/>
                </a:solidFill>
              </a:rPr>
              <a:t>Bírságnövelő, illetve –csökkentő tényezők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hu-HU" b="1" dirty="0" smtClean="0">
                <a:solidFill>
                  <a:schemeClr val="bg2">
                    <a:lumMod val="25000"/>
                  </a:schemeClr>
                </a:solidFill>
              </a:rPr>
              <a:t>Súlyosító körülmények:</a:t>
            </a:r>
          </a:p>
          <a:p>
            <a:pPr lvl="1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hu-HU" dirty="0">
                <a:solidFill>
                  <a:schemeClr val="bg2">
                    <a:lumMod val="25000"/>
                  </a:schemeClr>
                </a:solidFill>
              </a:rPr>
              <a:t>adatvédelmi incidens kifejezetten magas </a:t>
            </a:r>
            <a:r>
              <a:rPr lang="hu-HU" dirty="0" smtClean="0">
                <a:solidFill>
                  <a:schemeClr val="bg2">
                    <a:lumMod val="25000"/>
                  </a:schemeClr>
                </a:solidFill>
              </a:rPr>
              <a:t>kockázata</a:t>
            </a:r>
          </a:p>
          <a:p>
            <a:pPr lvl="1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hu-HU" dirty="0">
                <a:solidFill>
                  <a:schemeClr val="bg2">
                    <a:lumMod val="25000"/>
                  </a:schemeClr>
                </a:solidFill>
              </a:rPr>
              <a:t>incidens bejelentésének elmulasztása </a:t>
            </a:r>
            <a:endParaRPr lang="hu-HU" dirty="0" smtClean="0">
              <a:solidFill>
                <a:schemeClr val="bg2">
                  <a:lumMod val="25000"/>
                </a:schemeClr>
              </a:solidFill>
            </a:endParaRPr>
          </a:p>
          <a:p>
            <a:pPr lvl="1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hu-HU" dirty="0">
                <a:solidFill>
                  <a:schemeClr val="bg2">
                    <a:lumMod val="25000"/>
                  </a:schemeClr>
                </a:solidFill>
              </a:rPr>
              <a:t>elavult titkosítási technológia </a:t>
            </a:r>
            <a:r>
              <a:rPr lang="hu-HU" dirty="0" smtClean="0">
                <a:solidFill>
                  <a:schemeClr val="bg2">
                    <a:lumMod val="25000"/>
                  </a:schemeClr>
                </a:solidFill>
              </a:rPr>
              <a:t>alkalmazása</a:t>
            </a:r>
          </a:p>
          <a:p>
            <a:pPr lvl="1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hu-HU" dirty="0">
                <a:solidFill>
                  <a:schemeClr val="bg2">
                    <a:lumMod val="25000"/>
                  </a:schemeClr>
                </a:solidFill>
              </a:rPr>
              <a:t>érintettek viszonylag magas </a:t>
            </a:r>
            <a:r>
              <a:rPr lang="hu-HU" dirty="0" smtClean="0">
                <a:solidFill>
                  <a:schemeClr val="bg2">
                    <a:lumMod val="25000"/>
                  </a:schemeClr>
                </a:solidFill>
              </a:rPr>
              <a:t>száma</a:t>
            </a:r>
          </a:p>
          <a:p>
            <a:pPr lvl="1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hu-HU" dirty="0">
                <a:solidFill>
                  <a:schemeClr val="bg2">
                    <a:lumMod val="25000"/>
                  </a:schemeClr>
                </a:solidFill>
              </a:rPr>
              <a:t>megfelelő intézkedés </a:t>
            </a:r>
            <a:r>
              <a:rPr lang="hu-HU" dirty="0" smtClean="0">
                <a:solidFill>
                  <a:schemeClr val="bg2">
                    <a:lumMod val="25000"/>
                  </a:schemeClr>
                </a:solidFill>
              </a:rPr>
              <a:t>elmulasztása</a:t>
            </a:r>
          </a:p>
          <a:p>
            <a:pPr lvl="1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hu-HU" dirty="0">
                <a:solidFill>
                  <a:schemeClr val="bg2">
                    <a:lumMod val="25000"/>
                  </a:schemeClr>
                </a:solidFill>
              </a:rPr>
              <a:t>jogsértés </a:t>
            </a:r>
            <a:r>
              <a:rPr lang="hu-HU" dirty="0" err="1">
                <a:solidFill>
                  <a:schemeClr val="bg2">
                    <a:lumMod val="25000"/>
                  </a:schemeClr>
                </a:solidFill>
              </a:rPr>
              <a:t>érintetti</a:t>
            </a:r>
            <a:r>
              <a:rPr lang="hu-HU" dirty="0">
                <a:solidFill>
                  <a:schemeClr val="bg2">
                    <a:lumMod val="25000"/>
                  </a:schemeClr>
                </a:solidFill>
              </a:rPr>
              <a:t> joggyakorlást érint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hu-HU"/>
              <a:t>2019.04.17.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/>
              <a:t>Oppenheim Ügyvédi Iroda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DCEBF1-EFA2-44AB-BF01-6CD639DAAB25}" type="slidenum">
              <a:rPr lang="hu-HU"/>
              <a:pPr>
                <a:defRPr/>
              </a:pPr>
              <a:t>11</a:t>
            </a:fld>
            <a:endParaRPr lang="hu-HU"/>
          </a:p>
        </p:txBody>
      </p:sp>
      <p:pic>
        <p:nvPicPr>
          <p:cNvPr id="25606" name="Picture 7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993063" y="2824163"/>
            <a:ext cx="2959100" cy="264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hu-HU" sz="2800" b="1" dirty="0" smtClean="0">
                <a:solidFill>
                  <a:schemeClr val="bg2">
                    <a:lumMod val="25000"/>
                  </a:schemeClr>
                </a:solidFill>
                <a:latin typeface="+mn-lt"/>
              </a:rPr>
              <a:t>Enyhítő körülmények:</a:t>
            </a:r>
            <a:endParaRPr lang="hu-HU" sz="2800" b="1" dirty="0">
              <a:solidFill>
                <a:schemeClr val="bg2">
                  <a:lumMod val="25000"/>
                </a:schemeClr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92250"/>
            <a:ext cx="10515600" cy="4684713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hu-HU" dirty="0">
                <a:solidFill>
                  <a:schemeClr val="tx2">
                    <a:lumMod val="75000"/>
                  </a:schemeClr>
                </a:solidFill>
              </a:rPr>
              <a:t>az adatkezelő által a kockázat enyhítése érdekében tett </a:t>
            </a:r>
            <a:r>
              <a:rPr lang="hu-HU" dirty="0" smtClean="0">
                <a:solidFill>
                  <a:schemeClr val="tx2">
                    <a:lumMod val="75000"/>
                  </a:schemeClr>
                </a:solidFill>
              </a:rPr>
              <a:t>intézkedések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hu-HU" dirty="0">
                <a:solidFill>
                  <a:schemeClr val="tx2">
                    <a:lumMod val="75000"/>
                  </a:schemeClr>
                </a:solidFill>
              </a:rPr>
              <a:t>jogsértés első alkalommal történő </a:t>
            </a:r>
            <a:r>
              <a:rPr lang="hu-HU" dirty="0" smtClean="0">
                <a:solidFill>
                  <a:schemeClr val="tx2">
                    <a:lumMod val="75000"/>
                  </a:schemeClr>
                </a:solidFill>
              </a:rPr>
              <a:t>elkövetése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hu-HU" dirty="0" err="1">
                <a:solidFill>
                  <a:schemeClr val="tx2">
                    <a:lumMod val="75000"/>
                  </a:schemeClr>
                </a:solidFill>
              </a:rPr>
              <a:t>érintetti</a:t>
            </a:r>
            <a:r>
              <a:rPr lang="hu-HU" dirty="0">
                <a:solidFill>
                  <a:schemeClr val="tx2">
                    <a:lumMod val="75000"/>
                  </a:schemeClr>
                </a:solidFill>
              </a:rPr>
              <a:t> közrehatás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hu-HU"/>
              <a:t>2019.04.17.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/>
              <a:t>Oppenheim Ügyvédi Iroda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C63219-CBF7-4D71-B086-75FC2A7E9A08}" type="slidenum">
              <a:rPr lang="hu-HU"/>
              <a:pPr>
                <a:defRPr/>
              </a:pPr>
              <a:t>12</a:t>
            </a:fld>
            <a:endParaRPr lang="hu-HU"/>
          </a:p>
        </p:txBody>
      </p:sp>
      <p:pic>
        <p:nvPicPr>
          <p:cNvPr id="26630" name="Picture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54913" y="2817813"/>
            <a:ext cx="2857500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smtClean="0">
                <a:solidFill>
                  <a:srgbClr val="FF0000"/>
                </a:solidFill>
              </a:rPr>
              <a:t>3) Adatvédelmi Incidensek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hu-HU" sz="2400" dirty="0" err="1" smtClean="0">
                <a:solidFill>
                  <a:schemeClr val="bg2">
                    <a:lumMod val="25000"/>
                  </a:schemeClr>
                </a:solidFill>
              </a:rPr>
              <a:t>incidensbejelentés</a:t>
            </a:r>
            <a:r>
              <a:rPr lang="hu-HU" sz="24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</a:p>
          <a:p>
            <a:pPr lvl="1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hu-HU" dirty="0" smtClean="0">
                <a:solidFill>
                  <a:schemeClr val="bg2">
                    <a:lumMod val="25000"/>
                  </a:schemeClr>
                </a:solidFill>
              </a:rPr>
              <a:t>72 óra – határidő szigorú betartása!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hu-HU" sz="2400" dirty="0" smtClean="0">
                <a:solidFill>
                  <a:schemeClr val="bg2">
                    <a:lumMod val="25000"/>
                  </a:schemeClr>
                </a:solidFill>
              </a:rPr>
              <a:t>NAIH honlapon vagy papíron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hu-HU" sz="2400" dirty="0" smtClean="0">
                <a:solidFill>
                  <a:schemeClr val="bg2">
                    <a:lumMod val="25000"/>
                  </a:schemeClr>
                </a:solidFill>
              </a:rPr>
              <a:t>részleges bejelentés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hu-HU" sz="2400" dirty="0" smtClean="0">
                <a:solidFill>
                  <a:schemeClr val="bg2">
                    <a:lumMod val="25000"/>
                  </a:schemeClr>
                </a:solidFill>
              </a:rPr>
              <a:t>2018. május 25. óta kb. </a:t>
            </a:r>
            <a:r>
              <a:rPr lang="hu-HU" sz="2400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320</a:t>
            </a:r>
            <a:r>
              <a:rPr lang="hu-HU" sz="2400" dirty="0" smtClean="0">
                <a:solidFill>
                  <a:schemeClr val="bg2">
                    <a:lumMod val="25000"/>
                  </a:schemeClr>
                </a:solidFill>
              </a:rPr>
              <a:t> bejelentés</a:t>
            </a:r>
          </a:p>
          <a:p>
            <a:pPr lvl="1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hu-HU" dirty="0" smtClean="0">
                <a:solidFill>
                  <a:schemeClr val="bg2">
                    <a:lumMod val="25000"/>
                  </a:schemeClr>
                </a:solidFill>
              </a:rPr>
              <a:t>az esetek több mint fele téves címre küldött küldeménnyel kapcsolatos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hu-H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hu-HU"/>
              <a:t>2019.04.17.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/>
              <a:t>Oppenheim Ügyvédi Iroda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03DEC4-2497-4673-840C-BCEF8F582B3D}" type="slidenum">
              <a:rPr lang="hu-HU"/>
              <a:pPr>
                <a:defRPr/>
              </a:pPr>
              <a:t>13</a:t>
            </a:fld>
            <a:endParaRPr lang="hu-HU"/>
          </a:p>
        </p:txBody>
      </p:sp>
      <p:pic>
        <p:nvPicPr>
          <p:cNvPr id="27654" name="Picture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440863" y="560388"/>
            <a:ext cx="1912937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5" name="Picture 7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83463" y="1390650"/>
            <a:ext cx="3810000" cy="2343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smtClean="0">
                <a:solidFill>
                  <a:srgbClr val="FF0000"/>
                </a:solidFill>
              </a:rPr>
              <a:t>4) GDPR-Salátatörvény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hu-HU" dirty="0" smtClean="0">
                <a:solidFill>
                  <a:schemeClr val="bg2">
                    <a:lumMod val="25000"/>
                  </a:schemeClr>
                </a:solidFill>
              </a:rPr>
              <a:t>hatályba lépés: </a:t>
            </a:r>
            <a:r>
              <a:rPr lang="hu-HU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2019. április 26.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hu-HU" dirty="0" smtClean="0">
                <a:solidFill>
                  <a:schemeClr val="bg2">
                    <a:lumMod val="25000"/>
                  </a:schemeClr>
                </a:solidFill>
              </a:rPr>
              <a:t>cél: </a:t>
            </a:r>
            <a:r>
              <a:rPr lang="hu-HU" dirty="0" err="1" smtClean="0">
                <a:solidFill>
                  <a:schemeClr val="bg2">
                    <a:lumMod val="25000"/>
                  </a:schemeClr>
                </a:solidFill>
              </a:rPr>
              <a:t>szektorális</a:t>
            </a:r>
            <a:r>
              <a:rPr lang="hu-HU" dirty="0" smtClean="0">
                <a:solidFill>
                  <a:schemeClr val="bg2">
                    <a:lumMod val="25000"/>
                  </a:schemeClr>
                </a:solidFill>
              </a:rPr>
              <a:t> törvények (kb. 86) és a GDPR között fennálló összhang megteremtése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hu-HU" dirty="0" smtClean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hu-H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hu-HU"/>
              <a:t>2019.04.17.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/>
              <a:t>Oppenheim Ügyvédi Iroda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22A441-8888-4770-93DB-E29DCE036C23}" type="slidenum">
              <a:rPr lang="hu-HU"/>
              <a:pPr>
                <a:defRPr/>
              </a:pPr>
              <a:t>14</a:t>
            </a:fld>
            <a:endParaRPr lang="hu-HU"/>
          </a:p>
        </p:txBody>
      </p:sp>
      <p:pic>
        <p:nvPicPr>
          <p:cNvPr id="28678" name="Picture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440863" y="560388"/>
            <a:ext cx="1912937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79" name="Picture 8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43225" y="3497263"/>
            <a:ext cx="6305550" cy="228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3600" b="1" smtClean="0">
                <a:solidFill>
                  <a:srgbClr val="FF0000"/>
                </a:solidFill>
              </a:rPr>
              <a:t>a) Kamerás megfigyelésre vonatkozó szabályok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hu-HU" sz="2400" dirty="0">
                <a:solidFill>
                  <a:schemeClr val="bg2">
                    <a:lumMod val="25000"/>
                  </a:schemeClr>
                </a:solidFill>
              </a:rPr>
              <a:t>a személy- és vagyonvédelmi, valamint a magánnyomozói tevékenység szabályairól szóló 2005. évi CXXXIII. törvény (az „</a:t>
            </a:r>
            <a:r>
              <a:rPr lang="hu-HU" sz="2400" b="1" i="1" dirty="0" err="1">
                <a:solidFill>
                  <a:schemeClr val="bg2">
                    <a:lumMod val="25000"/>
                  </a:schemeClr>
                </a:solidFill>
              </a:rPr>
              <a:t>Szvtv</a:t>
            </a:r>
            <a:r>
              <a:rPr lang="hu-HU" sz="2400" i="1" dirty="0" smtClean="0">
                <a:solidFill>
                  <a:schemeClr val="bg2">
                    <a:lumMod val="25000"/>
                  </a:schemeClr>
                </a:solidFill>
              </a:rPr>
              <a:t>.</a:t>
            </a:r>
            <a:r>
              <a:rPr lang="hu-HU" sz="2400" dirty="0" smtClean="0">
                <a:solidFill>
                  <a:schemeClr val="bg2">
                    <a:lumMod val="25000"/>
                  </a:schemeClr>
                </a:solidFill>
              </a:rPr>
              <a:t>”)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hu-HU" sz="2400" dirty="0" smtClean="0">
                <a:solidFill>
                  <a:schemeClr val="bg2">
                    <a:lumMod val="25000"/>
                  </a:schemeClr>
                </a:solidFill>
              </a:rPr>
              <a:t>adatkezelés jogalapja: jogos érdek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hu-HU" sz="2400" dirty="0" smtClean="0">
                <a:solidFill>
                  <a:schemeClr val="bg2">
                    <a:lumMod val="25000"/>
                  </a:schemeClr>
                </a:solidFill>
              </a:rPr>
              <a:t>érdekmérlegelési teszt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hu-HU" sz="2400" dirty="0" smtClean="0">
                <a:solidFill>
                  <a:schemeClr val="bg2">
                    <a:lumMod val="25000"/>
                  </a:schemeClr>
                </a:solidFill>
              </a:rPr>
              <a:t>tájékoztatás, piktogram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hu-HU" sz="2400" dirty="0" smtClean="0">
                <a:solidFill>
                  <a:schemeClr val="bg2">
                    <a:lumMod val="25000"/>
                  </a:schemeClr>
                </a:solidFill>
              </a:rPr>
              <a:t>kizárólag magánterületen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hu-HU" sz="2400" dirty="0" smtClean="0">
                <a:solidFill>
                  <a:schemeClr val="bg2">
                    <a:lumMod val="25000"/>
                  </a:schemeClr>
                </a:solidFill>
              </a:rPr>
              <a:t>jegyzőkönyv (felvételt megismerő személy, megismerés oka, ideje)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hu-HU" sz="2400" dirty="0" smtClean="0">
                <a:solidFill>
                  <a:schemeClr val="bg2">
                    <a:lumMod val="25000"/>
                  </a:schemeClr>
                </a:solidFill>
              </a:rPr>
              <a:t>kamerarendszer alkalmazása egyéb jogszerű célból is lehetséges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hu-HU" sz="2400" dirty="0" smtClean="0">
                <a:solidFill>
                  <a:schemeClr val="bg2">
                    <a:lumMod val="25000"/>
                  </a:schemeClr>
                </a:solidFill>
              </a:rPr>
              <a:t>nincs törvény által előírt kötelező megőrzési idő</a:t>
            </a:r>
            <a:endParaRPr lang="hu-HU" sz="24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hu-HU"/>
              <a:t>2019.04.17.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/>
              <a:t>Oppenheim Ügyvédi Iroda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88385C-3CA6-423D-B2FE-EB1E655DC8E4}" type="slidenum">
              <a:rPr lang="hu-HU"/>
              <a:pPr>
                <a:defRPr/>
              </a:pPr>
              <a:t>15</a:t>
            </a:fld>
            <a:endParaRPr lang="hu-HU"/>
          </a:p>
        </p:txBody>
      </p:sp>
      <p:pic>
        <p:nvPicPr>
          <p:cNvPr id="29702" name="Picture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440863" y="560388"/>
            <a:ext cx="1912937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703" name="Picture 7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153400" y="2454275"/>
            <a:ext cx="3141663" cy="174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3600" b="1" smtClean="0">
                <a:solidFill>
                  <a:srgbClr val="FF0000"/>
                </a:solidFill>
              </a:rPr>
              <a:t>b) Munka Törvénykönyve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hu-HU" dirty="0" smtClean="0">
                <a:solidFill>
                  <a:schemeClr val="bg2">
                    <a:lumMod val="25000"/>
                  </a:schemeClr>
                </a:solidFill>
              </a:rPr>
              <a:t>munkáltató követelheti:</a:t>
            </a:r>
          </a:p>
          <a:p>
            <a:pPr lvl="2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hu-HU" sz="2200" dirty="0" smtClean="0">
                <a:solidFill>
                  <a:schemeClr val="bg2">
                    <a:lumMod val="25000"/>
                  </a:schemeClr>
                </a:solidFill>
              </a:rPr>
              <a:t>nyilatkozat megtételét vagy személyes adat közlését,</a:t>
            </a:r>
          </a:p>
          <a:p>
            <a:pPr lvl="2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hu-HU" sz="2200" dirty="0" smtClean="0">
                <a:solidFill>
                  <a:schemeClr val="bg2">
                    <a:lumMod val="25000"/>
                  </a:schemeClr>
                </a:solidFill>
              </a:rPr>
              <a:t>okirat bemutatását</a:t>
            </a:r>
          </a:p>
          <a:p>
            <a:pPr lvl="1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hu-HU" dirty="0" smtClean="0">
                <a:solidFill>
                  <a:schemeClr val="bg2">
                    <a:lumMod val="25000"/>
                  </a:schemeClr>
                </a:solidFill>
              </a:rPr>
              <a:t>ha az a munkaviszony létesítése, teljesítése, megszűnése vagy az </a:t>
            </a:r>
            <a:r>
              <a:rPr lang="hu-HU" dirty="0" err="1" smtClean="0">
                <a:solidFill>
                  <a:schemeClr val="bg2">
                    <a:lumMod val="25000"/>
                  </a:schemeClr>
                </a:solidFill>
              </a:rPr>
              <a:t>Mt.-ből</a:t>
            </a:r>
            <a:r>
              <a:rPr lang="hu-HU" dirty="0" smtClean="0">
                <a:solidFill>
                  <a:schemeClr val="bg2">
                    <a:lumMod val="25000"/>
                  </a:schemeClr>
                </a:solidFill>
              </a:rPr>
              <a:t> eredő igény érvényesítése szempontjából lényeges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hu-HU" dirty="0" smtClean="0">
                <a:solidFill>
                  <a:schemeClr val="bg2">
                    <a:lumMod val="25000"/>
                  </a:schemeClr>
                </a:solidFill>
              </a:rPr>
              <a:t>hatályon kívül helyezésre került: munkavállalói adat csak hozzájárulással vagy törvényi rendelkezés alapján továbbítható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hu-H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hu-HU"/>
              <a:t>2019.04.17.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/>
              <a:t>Oppenheim Ügyvédi Iroda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713296-1B7B-4601-9A84-83BC5BE95CEE}" type="slidenum">
              <a:rPr lang="hu-HU"/>
              <a:pPr>
                <a:defRPr/>
              </a:pPr>
              <a:t>16</a:t>
            </a:fld>
            <a:endParaRPr lang="hu-HU"/>
          </a:p>
        </p:txBody>
      </p:sp>
      <p:pic>
        <p:nvPicPr>
          <p:cNvPr id="30726" name="Picture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440863" y="560388"/>
            <a:ext cx="1912937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27" name="Picture 7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83263" y="4554538"/>
            <a:ext cx="5092700" cy="1757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22363"/>
            <a:ext cx="10515600" cy="5054600"/>
          </a:xfrm>
        </p:spPr>
        <p:txBody>
          <a:bodyPr rtlCol="0">
            <a:normAutofit/>
          </a:bodyPr>
          <a:lstStyle/>
          <a:p>
            <a:pPr fontAlgn="auto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hu-HU" dirty="0" err="1" smtClean="0">
                <a:solidFill>
                  <a:schemeClr val="bg2">
                    <a:lumMod val="25000"/>
                  </a:schemeClr>
                </a:solidFill>
              </a:rPr>
              <a:t>biometrikus</a:t>
            </a:r>
            <a:r>
              <a:rPr lang="hu-HU" dirty="0" smtClean="0">
                <a:solidFill>
                  <a:schemeClr val="bg2">
                    <a:lumMod val="25000"/>
                  </a:schemeClr>
                </a:solidFill>
              </a:rPr>
              <a:t> adat:</a:t>
            </a:r>
          </a:p>
          <a:p>
            <a:pPr lvl="1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hu-HU" dirty="0" smtClean="0">
                <a:solidFill>
                  <a:schemeClr val="bg2">
                    <a:lumMod val="25000"/>
                  </a:schemeClr>
                </a:solidFill>
              </a:rPr>
              <a:t>pl.: munkavállaló ujjlenyomata, írisz- és retina azonosító, arcfelismerő</a:t>
            </a:r>
          </a:p>
          <a:p>
            <a:pPr lvl="1" fontAlgn="auto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hu-HU" i="1" dirty="0" smtClean="0">
                <a:solidFill>
                  <a:schemeClr val="bg2">
                    <a:lumMod val="25000"/>
                  </a:schemeClr>
                </a:solidFill>
              </a:rPr>
              <a:t>mikor kezelhető?</a:t>
            </a:r>
          </a:p>
          <a:p>
            <a:pPr lvl="2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hu-HU" sz="2400" dirty="0" smtClean="0">
                <a:solidFill>
                  <a:schemeClr val="bg2">
                    <a:lumMod val="25000"/>
                  </a:schemeClr>
                </a:solidFill>
              </a:rPr>
              <a:t>munkavállaló azonosítása céljából, vagy</a:t>
            </a:r>
          </a:p>
          <a:p>
            <a:pPr lvl="2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hu-HU" sz="2400" dirty="0" smtClean="0">
                <a:solidFill>
                  <a:schemeClr val="bg2">
                    <a:lumMod val="25000"/>
                  </a:schemeClr>
                </a:solidFill>
              </a:rPr>
              <a:t>olyan dologhoz vagy adathoz való hozzáférés megakadályozása érdekében, amely</a:t>
            </a:r>
          </a:p>
          <a:p>
            <a:pPr lvl="3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hu-HU" sz="2400" dirty="0" smtClean="0">
                <a:solidFill>
                  <a:schemeClr val="bg2">
                    <a:lumMod val="25000"/>
                  </a:schemeClr>
                </a:solidFill>
              </a:rPr>
              <a:t>a munkavállaló vagy mások élete, testi épsége vagy egészsége, vagy</a:t>
            </a:r>
          </a:p>
          <a:p>
            <a:pPr lvl="3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hu-HU" sz="2400" dirty="0" smtClean="0">
                <a:solidFill>
                  <a:schemeClr val="bg2">
                    <a:lumMod val="25000"/>
                  </a:schemeClr>
                </a:solidFill>
              </a:rPr>
              <a:t>törvényben védett jelentős érdek (pl. 50 millió Ft-ot meghaladó vagyoni érték védelme)</a:t>
            </a:r>
          </a:p>
          <a:p>
            <a:pPr lvl="2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hu-HU" sz="2400" dirty="0" smtClean="0">
                <a:solidFill>
                  <a:schemeClr val="bg2">
                    <a:lumMod val="25000"/>
                  </a:schemeClr>
                </a:solidFill>
              </a:rPr>
              <a:t>súlyos vagy tömeges, visszafordíthatatlan sérelmének veszélyével járna</a:t>
            </a:r>
            <a:endParaRPr lang="hu-HU" sz="24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hu-HU"/>
              <a:t>2019.04.17.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/>
              <a:t>Oppenheim Ügyvédi Iroda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BF8542-A557-4D5A-9AAF-57BA933D580F}" type="slidenum">
              <a:rPr lang="hu-HU"/>
              <a:pPr>
                <a:defRPr/>
              </a:pPr>
              <a:t>17</a:t>
            </a:fld>
            <a:endParaRPr lang="hu-HU"/>
          </a:p>
        </p:txBody>
      </p:sp>
      <p:pic>
        <p:nvPicPr>
          <p:cNvPr id="31749" name="Picture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440863" y="560388"/>
            <a:ext cx="1912937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17563"/>
            <a:ext cx="10515600" cy="53594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hu-HU" dirty="0" smtClean="0">
                <a:solidFill>
                  <a:schemeClr val="bg2">
                    <a:lumMod val="25000"/>
                  </a:schemeClr>
                </a:solidFill>
              </a:rPr>
              <a:t>erkölcsi bizonyítvány</a:t>
            </a:r>
          </a:p>
          <a:p>
            <a:pPr lvl="1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hu-HU" dirty="0" smtClean="0">
                <a:solidFill>
                  <a:schemeClr val="bg2">
                    <a:lumMod val="25000"/>
                  </a:schemeClr>
                </a:solidFill>
              </a:rPr>
              <a:t>bemutatásra elkérhető</a:t>
            </a:r>
          </a:p>
          <a:p>
            <a:pPr lvl="2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hu-HU" sz="2400" dirty="0" smtClean="0">
                <a:solidFill>
                  <a:schemeClr val="bg2">
                    <a:lumMod val="25000"/>
                  </a:schemeClr>
                </a:solidFill>
              </a:rPr>
              <a:t>másolni és tárolni NEM lehet</a:t>
            </a:r>
          </a:p>
          <a:p>
            <a:pPr lvl="1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hu-HU" dirty="0" smtClean="0">
                <a:solidFill>
                  <a:schemeClr val="bg2">
                    <a:lumMod val="25000"/>
                  </a:schemeClr>
                </a:solidFill>
              </a:rPr>
              <a:t>munkaviszony alatt és létesítése előtt is</a:t>
            </a:r>
          </a:p>
          <a:p>
            <a:pPr lvl="1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hu-HU" dirty="0" smtClean="0">
                <a:solidFill>
                  <a:schemeClr val="bg2">
                    <a:lumMod val="25000"/>
                  </a:schemeClr>
                </a:solidFill>
              </a:rPr>
              <a:t>annak vizsgálata céljából, hogy törvény vagy a munkáltató az adott munkakör szempontjából kizárja vagy korlátozza-e a foglalkoztatást</a:t>
            </a:r>
          </a:p>
          <a:p>
            <a:pPr lvl="1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hu-HU" i="1" dirty="0" smtClean="0">
                <a:solidFill>
                  <a:schemeClr val="bg2">
                    <a:lumMod val="25000"/>
                  </a:schemeClr>
                </a:solidFill>
              </a:rPr>
              <a:t>Mikor határozhat meg a munkáltató ilyen feltételeket?</a:t>
            </a:r>
          </a:p>
          <a:p>
            <a:pPr lvl="2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hu-HU" sz="2400" dirty="0" smtClean="0">
                <a:solidFill>
                  <a:schemeClr val="bg2">
                    <a:lumMod val="25000"/>
                  </a:schemeClr>
                </a:solidFill>
              </a:rPr>
              <a:t>ha a foglalkoztatás (i) jelentős vagyoni érdeke, (</a:t>
            </a:r>
            <a:r>
              <a:rPr lang="hu-HU" sz="2400" dirty="0" err="1" smtClean="0">
                <a:solidFill>
                  <a:schemeClr val="bg2">
                    <a:lumMod val="25000"/>
                  </a:schemeClr>
                </a:solidFill>
              </a:rPr>
              <a:t>ii</a:t>
            </a:r>
            <a:r>
              <a:rPr lang="hu-HU" sz="2400" dirty="0" smtClean="0">
                <a:solidFill>
                  <a:schemeClr val="bg2">
                    <a:lumMod val="25000"/>
                  </a:schemeClr>
                </a:solidFill>
              </a:rPr>
              <a:t>) törvény által védett titok, vagy (</a:t>
            </a:r>
            <a:r>
              <a:rPr lang="hu-HU" sz="2400" dirty="0" err="1" smtClean="0">
                <a:solidFill>
                  <a:schemeClr val="bg2">
                    <a:lumMod val="25000"/>
                  </a:schemeClr>
                </a:solidFill>
              </a:rPr>
              <a:t>iii</a:t>
            </a:r>
            <a:r>
              <a:rPr lang="hu-HU" sz="2400" dirty="0" smtClean="0">
                <a:solidFill>
                  <a:schemeClr val="bg2">
                    <a:lumMod val="25000"/>
                  </a:schemeClr>
                </a:solidFill>
              </a:rPr>
              <a:t>) törvényben védett jelentős érdek sérelmének veszélyével járna.</a:t>
            </a:r>
          </a:p>
          <a:p>
            <a:pPr lvl="2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hu-HU" sz="2400" dirty="0" smtClean="0">
                <a:solidFill>
                  <a:schemeClr val="bg2">
                    <a:lumMod val="25000"/>
                  </a:schemeClr>
                </a:solidFill>
              </a:rPr>
              <a:t>feltételeket írásban, az adatkezelést megelőzően meg kell határozni (pl.: munkáltatói szabályzatban)</a:t>
            </a:r>
            <a:endParaRPr lang="hu-HU" sz="24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hu-HU"/>
              <a:t>2019.04.17.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/>
              <a:t>Oppenheim Ügyvédi Iroda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F1EEE5-2534-40BD-A11F-55AA3197F8EE}" type="slidenum">
              <a:rPr lang="hu-HU"/>
              <a:pPr>
                <a:defRPr/>
              </a:pPr>
              <a:t>18</a:t>
            </a:fld>
            <a:endParaRPr lang="hu-HU"/>
          </a:p>
        </p:txBody>
      </p:sp>
      <p:pic>
        <p:nvPicPr>
          <p:cNvPr id="32773" name="Picture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440863" y="560388"/>
            <a:ext cx="1912937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98525"/>
            <a:ext cx="10515600" cy="5278438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hu-HU" dirty="0" smtClean="0">
                <a:solidFill>
                  <a:schemeClr val="bg2">
                    <a:lumMod val="25000"/>
                  </a:schemeClr>
                </a:solidFill>
              </a:rPr>
              <a:t>munkavállalók ellenőrzése</a:t>
            </a:r>
          </a:p>
          <a:p>
            <a:pPr lvl="1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hu-HU" dirty="0" smtClean="0">
                <a:solidFill>
                  <a:schemeClr val="bg2">
                    <a:lumMod val="25000"/>
                  </a:schemeClr>
                </a:solidFill>
              </a:rPr>
              <a:t>ha a munkáltató nem engedélyezte kifejezetten a privát használatot, illetve nem szabályozta ezt a kérdést </a:t>
            </a:r>
            <a:r>
              <a:rPr lang="hu-HU" dirty="0" smtClean="0">
                <a:solidFill>
                  <a:schemeClr val="bg2">
                    <a:lumMod val="25000"/>
                  </a:schemeClr>
                </a:solidFill>
                <a:sym typeface="Wingdings" panose="05000000000000000000" pitchFamily="2" charset="2"/>
              </a:rPr>
              <a:t> a munkavégzés céljából a munkavállalók rendelkezésére bocsátott IT-eszközöket (pl.: céges laptop, telefon) csak munkacélból használhatják</a:t>
            </a:r>
          </a:p>
          <a:p>
            <a:pPr lvl="1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hu-HU" dirty="0" smtClean="0">
                <a:solidFill>
                  <a:schemeClr val="bg2">
                    <a:lumMod val="25000"/>
                  </a:schemeClr>
                </a:solidFill>
                <a:sym typeface="Wingdings" panose="05000000000000000000" pitchFamily="2" charset="2"/>
              </a:rPr>
              <a:t>ellenőrzés során csak a munkaviszonnyal összefüggő adatokba lehet betekinteni</a:t>
            </a:r>
          </a:p>
          <a:p>
            <a:pPr lvl="1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hu-HU" dirty="0" smtClean="0">
                <a:solidFill>
                  <a:schemeClr val="bg2">
                    <a:lumMod val="25000"/>
                  </a:schemeClr>
                </a:solidFill>
                <a:sym typeface="Wingdings" panose="05000000000000000000" pitchFamily="2" charset="2"/>
              </a:rPr>
              <a:t>fokozatosság </a:t>
            </a:r>
            <a:endParaRPr lang="hu-HU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hu-HU"/>
              <a:t>2019.04.17.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/>
              <a:t>Oppenheim Ügyvédi Iroda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655900-FD16-4EAB-A0AB-F4E23B099C0B}" type="slidenum">
              <a:rPr lang="hu-HU"/>
              <a:pPr>
                <a:defRPr/>
              </a:pPr>
              <a:t>19</a:t>
            </a:fld>
            <a:endParaRPr lang="hu-HU"/>
          </a:p>
        </p:txBody>
      </p:sp>
      <p:pic>
        <p:nvPicPr>
          <p:cNvPr id="33797" name="Picture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440863" y="560388"/>
            <a:ext cx="1912937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798" name="Picture 7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23138" y="3536950"/>
            <a:ext cx="3746500" cy="210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smtClean="0">
                <a:solidFill>
                  <a:srgbClr val="FF0000"/>
                </a:solidFill>
              </a:rPr>
              <a:t>Miről lesz szó?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514350" indent="-514350" fontAlgn="auto">
              <a:spcAft>
                <a:spcPts val="0"/>
              </a:spcAft>
              <a:buFont typeface="+mj-lt"/>
              <a:buAutoNum type="arabicParenR"/>
              <a:defRPr/>
            </a:pPr>
            <a:r>
              <a:rPr lang="hu-HU" dirty="0" smtClean="0">
                <a:solidFill>
                  <a:schemeClr val="bg2">
                    <a:lumMod val="25000"/>
                  </a:schemeClr>
                </a:solidFill>
              </a:rPr>
              <a:t>NAIH állásfoglalások, tájékoztatók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arenR"/>
              <a:defRPr/>
            </a:pPr>
            <a:r>
              <a:rPr lang="hu-HU" dirty="0" smtClean="0">
                <a:solidFill>
                  <a:schemeClr val="bg2">
                    <a:lumMod val="25000"/>
                  </a:schemeClr>
                </a:solidFill>
              </a:rPr>
              <a:t>NAIH határozatok – bírságok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arenR"/>
              <a:defRPr/>
            </a:pPr>
            <a:r>
              <a:rPr lang="hu-HU" dirty="0" smtClean="0">
                <a:solidFill>
                  <a:schemeClr val="bg2">
                    <a:lumMod val="25000"/>
                  </a:schemeClr>
                </a:solidFill>
              </a:rPr>
              <a:t>Adatvédelmi incidensek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arenR"/>
              <a:defRPr/>
            </a:pPr>
            <a:r>
              <a:rPr lang="hu-HU" dirty="0" err="1" smtClean="0">
                <a:solidFill>
                  <a:schemeClr val="bg2">
                    <a:lumMod val="25000"/>
                  </a:schemeClr>
                </a:solidFill>
              </a:rPr>
              <a:t>GDPR-Salátatörvény</a:t>
            </a:r>
            <a:endParaRPr lang="hu-HU" dirty="0" smtClean="0">
              <a:solidFill>
                <a:schemeClr val="bg2">
                  <a:lumMod val="25000"/>
                </a:schemeClr>
              </a:solidFill>
            </a:endParaRPr>
          </a:p>
          <a:p>
            <a:pPr marL="514350" indent="-514350" fontAlgn="auto">
              <a:spcAft>
                <a:spcPts val="0"/>
              </a:spcAft>
              <a:buFont typeface="+mj-lt"/>
              <a:buAutoNum type="arabicParenR"/>
              <a:defRPr/>
            </a:pPr>
            <a:r>
              <a:rPr lang="hu-HU" dirty="0" smtClean="0">
                <a:solidFill>
                  <a:schemeClr val="bg2">
                    <a:lumMod val="25000"/>
                  </a:schemeClr>
                </a:solidFill>
              </a:rPr>
              <a:t>Mi várható 2019-ben?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hu-HU"/>
              <a:t>2019.04.17.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/>
              <a:t>Oppenheim Ügyvédi Iroda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7F94C3-794B-46C6-8203-78C1D1930D4E}" type="slidenum">
              <a:rPr lang="hu-HU"/>
              <a:pPr>
                <a:defRPr/>
              </a:pPr>
              <a:t>2</a:t>
            </a:fld>
            <a:endParaRPr lang="hu-HU"/>
          </a:p>
        </p:txBody>
      </p:sp>
      <p:pic>
        <p:nvPicPr>
          <p:cNvPr id="16390" name="Picture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56713" y="560388"/>
            <a:ext cx="1912937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3600" b="1" smtClean="0">
                <a:solidFill>
                  <a:srgbClr val="FF0000"/>
                </a:solidFill>
              </a:rPr>
              <a:t>c) DM törvény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hu-HU" sz="2400" dirty="0">
                <a:solidFill>
                  <a:schemeClr val="bg2">
                    <a:lumMod val="25000"/>
                  </a:schemeClr>
                </a:solidFill>
              </a:rPr>
              <a:t>a kutatás és a közvetlen üzletszerzés célját szolgáló név- és lakcímadatok kezeléséről szóló 1995. évi CXIX. törvény (a „</a:t>
            </a:r>
            <a:r>
              <a:rPr lang="hu-HU" sz="2400" b="1" i="1" dirty="0">
                <a:solidFill>
                  <a:schemeClr val="bg2">
                    <a:lumMod val="25000"/>
                  </a:schemeClr>
                </a:solidFill>
              </a:rPr>
              <a:t>DM Törvény</a:t>
            </a:r>
            <a:r>
              <a:rPr lang="hu-HU" sz="2400" dirty="0">
                <a:solidFill>
                  <a:schemeClr val="bg2">
                    <a:lumMod val="25000"/>
                  </a:schemeClr>
                </a:solidFill>
              </a:rPr>
              <a:t>”) </a:t>
            </a:r>
            <a:endParaRPr lang="hu-HU" sz="2400" dirty="0" smtClean="0">
              <a:solidFill>
                <a:schemeClr val="bg2">
                  <a:lumMod val="25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hu-HU" sz="2400" dirty="0">
                <a:solidFill>
                  <a:schemeClr val="bg2">
                    <a:lumMod val="25000"/>
                  </a:schemeClr>
                </a:solidFill>
              </a:rPr>
              <a:t>az adatkezelő jogos érdekére hivatkozva bármilyen forrásból gyűjthet név,- és lakcímadatokat közvetlen üzletszerzés </a:t>
            </a:r>
            <a:r>
              <a:rPr lang="hu-HU" sz="2400" dirty="0" smtClean="0">
                <a:solidFill>
                  <a:schemeClr val="bg2">
                    <a:lumMod val="25000"/>
                  </a:schemeClr>
                </a:solidFill>
              </a:rPr>
              <a:t>céljából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hu-HU" sz="2400" dirty="0">
                <a:solidFill>
                  <a:schemeClr val="bg2">
                    <a:lumMod val="25000"/>
                  </a:schemeClr>
                </a:solidFill>
              </a:rPr>
              <a:t>tilalmi lista vezetésére vonatkozó kötelezettséget szintén eltörli </a:t>
            </a:r>
            <a:r>
              <a:rPr lang="hu-HU" sz="2400" dirty="0" smtClean="0">
                <a:solidFill>
                  <a:schemeClr val="bg2">
                    <a:lumMod val="25000"/>
                  </a:schemeClr>
                </a:solidFill>
              </a:rPr>
              <a:t>a törvény, azonban </a:t>
            </a:r>
            <a:r>
              <a:rPr lang="hu-HU" sz="2400" dirty="0">
                <a:solidFill>
                  <a:schemeClr val="bg2">
                    <a:lumMod val="25000"/>
                  </a:schemeClr>
                </a:solidFill>
              </a:rPr>
              <a:t>továbbra is javasolt a Robinson-listák </a:t>
            </a:r>
            <a:r>
              <a:rPr lang="hu-HU" sz="2400" dirty="0" smtClean="0">
                <a:solidFill>
                  <a:schemeClr val="bg2">
                    <a:lumMod val="25000"/>
                  </a:schemeClr>
                </a:solidFill>
              </a:rPr>
              <a:t>alkalmazása (jogszerűtlenül küldött reklámok elkerülése végett)</a:t>
            </a:r>
            <a:endParaRPr lang="hu-HU" sz="24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hu-HU"/>
              <a:t>2019.04.17.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/>
              <a:t>Oppenheim Ügyvédi Iroda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8EA2F8-69FE-4F2F-8F6E-115F286E3CBA}" type="slidenum">
              <a:rPr lang="hu-HU"/>
              <a:pPr>
                <a:defRPr/>
              </a:pPr>
              <a:t>20</a:t>
            </a:fld>
            <a:endParaRPr lang="hu-HU"/>
          </a:p>
        </p:txBody>
      </p:sp>
      <p:pic>
        <p:nvPicPr>
          <p:cNvPr id="34822" name="Picture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440863" y="560388"/>
            <a:ext cx="1912937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23" name="Picture 7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64438" y="4271963"/>
            <a:ext cx="3103562" cy="2586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smtClean="0">
                <a:solidFill>
                  <a:srgbClr val="FF0000"/>
                </a:solidFill>
              </a:rPr>
              <a:t>5) Mi várható 2019-ben?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hu-HU" dirty="0" err="1" smtClean="0">
                <a:solidFill>
                  <a:schemeClr val="bg2">
                    <a:lumMod val="25000"/>
                  </a:schemeClr>
                </a:solidFill>
              </a:rPr>
              <a:t>ePrivacy</a:t>
            </a:r>
            <a:r>
              <a:rPr lang="hu-HU" dirty="0" smtClean="0">
                <a:solidFill>
                  <a:schemeClr val="bg2">
                    <a:lumMod val="25000"/>
                  </a:schemeClr>
                </a:solidFill>
              </a:rPr>
              <a:t> rendelet elfogadása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hu-HU" dirty="0" err="1" smtClean="0">
                <a:solidFill>
                  <a:schemeClr val="bg2">
                    <a:lumMod val="25000"/>
                  </a:schemeClr>
                </a:solidFill>
              </a:rPr>
              <a:t>eDM-re</a:t>
            </a:r>
            <a:r>
              <a:rPr lang="hu-HU" dirty="0" smtClean="0">
                <a:solidFill>
                  <a:schemeClr val="bg2">
                    <a:lumMod val="25000"/>
                  </a:schemeClr>
                </a:solidFill>
              </a:rPr>
              <a:t> vonatkozó szabályok rendezése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hu-HU" dirty="0" smtClean="0">
                <a:solidFill>
                  <a:schemeClr val="bg2">
                    <a:lumMod val="25000"/>
                  </a:schemeClr>
                </a:solidFill>
              </a:rPr>
              <a:t>bírságok harmonizálása EU-s szinten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hu-HU" dirty="0" smtClean="0">
                <a:solidFill>
                  <a:schemeClr val="bg2">
                    <a:lumMod val="25000"/>
                  </a:schemeClr>
                </a:solidFill>
              </a:rPr>
              <a:t>joggyakorlat kialakulása</a:t>
            </a:r>
            <a:endParaRPr lang="hu-HU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hu-HU" dirty="0"/>
              <a:t>2019.04.17.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/>
              <a:t>Oppenheim Ügyvédi Iroda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01ED5B-B46F-4FB8-839B-56E239D91511}" type="slidenum">
              <a:rPr lang="hu-HU"/>
              <a:pPr>
                <a:defRPr/>
              </a:pPr>
              <a:t>21</a:t>
            </a:fld>
            <a:endParaRPr lang="hu-HU"/>
          </a:p>
        </p:txBody>
      </p:sp>
      <p:pic>
        <p:nvPicPr>
          <p:cNvPr id="35846" name="Picture 4" descr="KÃ©ptalÃ¡lat a kÃ¶vetkezÅre: âdirect marketingâ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23125" y="3908425"/>
            <a:ext cx="3346450" cy="172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736725"/>
            <a:ext cx="10515600" cy="2852738"/>
          </a:xfrm>
        </p:spPr>
        <p:txBody>
          <a:bodyPr rtlCol="0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hu-HU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Köszönjük a figyelmet!</a:t>
            </a:r>
            <a:br>
              <a:rPr lang="hu-HU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hu-HU" b="1" dirty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6866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hu-HU" smtClean="0">
                <a:solidFill>
                  <a:srgbClr val="FF0000"/>
                </a:solidFill>
              </a:rPr>
              <a:t>Bartal Iván, LL.M.</a:t>
            </a:r>
          </a:p>
          <a:p>
            <a:pPr algn="ctr"/>
            <a:r>
              <a:rPr lang="hu-HU" smtClean="0">
                <a:solidFill>
                  <a:srgbClr val="FF0000"/>
                </a:solidFill>
              </a:rPr>
              <a:t>Kiss Zsófia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hu-HU"/>
              <a:t>2019.04.17.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/>
              <a:t>Oppenheim Ügyvédi Iroda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A009AC-B39A-484A-AA53-98AE6171E6AC}" type="slidenum">
              <a:rPr lang="hu-HU"/>
              <a:pPr>
                <a:defRPr/>
              </a:pPr>
              <a:t>22</a:t>
            </a:fld>
            <a:endParaRPr lang="hu-H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smtClean="0">
                <a:solidFill>
                  <a:srgbClr val="FF0000"/>
                </a:solidFill>
              </a:rPr>
              <a:t>1) NAIH állásfoglalások, tájékoztatók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hu-HU" sz="2400" dirty="0" smtClean="0">
                <a:solidFill>
                  <a:schemeClr val="bg2">
                    <a:lumMod val="25000"/>
                  </a:schemeClr>
                </a:solidFill>
              </a:rPr>
              <a:t>felkészülési időszak lejárt </a:t>
            </a:r>
            <a:r>
              <a:rPr lang="hu-HU" sz="2400" dirty="0" smtClean="0">
                <a:solidFill>
                  <a:schemeClr val="bg2">
                    <a:lumMod val="25000"/>
                  </a:schemeClr>
                </a:solidFill>
                <a:sym typeface="Wingdings" panose="05000000000000000000" pitchFamily="2" charset="2"/>
              </a:rPr>
              <a:t> a NAIH nem ad ki több egyedi állásfoglalást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hu-HU" sz="2400" dirty="0" smtClean="0">
                <a:solidFill>
                  <a:schemeClr val="bg2">
                    <a:lumMod val="25000"/>
                  </a:schemeClr>
                </a:solidFill>
                <a:sym typeface="Wingdings" panose="05000000000000000000" pitchFamily="2" charset="2"/>
              </a:rPr>
              <a:t>Európai Adatvédelmi Testület </a:t>
            </a:r>
          </a:p>
          <a:p>
            <a:pPr lvl="1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hu-HU" dirty="0" smtClean="0">
                <a:solidFill>
                  <a:schemeClr val="bg2">
                    <a:lumMod val="25000"/>
                  </a:schemeClr>
                </a:solidFill>
                <a:sym typeface="Wingdings" panose="05000000000000000000" pitchFamily="2" charset="2"/>
              </a:rPr>
              <a:t>GDPR egységes alkalmazása, értelmezése</a:t>
            </a:r>
          </a:p>
          <a:p>
            <a:pPr lvl="1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hu-HU" dirty="0" smtClean="0">
                <a:solidFill>
                  <a:schemeClr val="bg2">
                    <a:lumMod val="25000"/>
                  </a:schemeClr>
                </a:solidFill>
                <a:sym typeface="Wingdings" panose="05000000000000000000" pitchFamily="2" charset="2"/>
              </a:rPr>
              <a:t>iránymutatások, ajánlások, legjobb gyakorlat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hu-HU" sz="2400" dirty="0" smtClean="0">
                <a:solidFill>
                  <a:schemeClr val="bg2">
                    <a:lumMod val="25000"/>
                  </a:schemeClr>
                </a:solidFill>
                <a:sym typeface="Wingdings" panose="05000000000000000000" pitchFamily="2" charset="2"/>
              </a:rPr>
              <a:t>személyre szabott online reklámok</a:t>
            </a:r>
          </a:p>
          <a:p>
            <a:pPr lvl="1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hu-HU" sz="2000" dirty="0" smtClean="0">
                <a:solidFill>
                  <a:schemeClr val="bg2">
                    <a:lumMod val="25000"/>
                  </a:schemeClr>
                </a:solidFill>
                <a:sym typeface="Wingdings" panose="05000000000000000000" pitchFamily="2" charset="2"/>
              </a:rPr>
              <a:t>nem lehet szerződéses jogalap</a:t>
            </a:r>
          </a:p>
          <a:p>
            <a:pPr lvl="1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hu-HU" sz="2000" dirty="0" err="1" smtClean="0">
                <a:solidFill>
                  <a:schemeClr val="bg2">
                    <a:lumMod val="25000"/>
                  </a:schemeClr>
                </a:solidFill>
                <a:sym typeface="Wingdings" panose="05000000000000000000" pitchFamily="2" charset="2"/>
              </a:rPr>
              <a:t>cookiek</a:t>
            </a:r>
            <a:r>
              <a:rPr lang="hu-HU" sz="2000" dirty="0" smtClean="0">
                <a:solidFill>
                  <a:schemeClr val="bg2">
                    <a:lumMod val="25000"/>
                  </a:schemeClr>
                </a:solidFill>
                <a:sym typeface="Wingdings" panose="05000000000000000000" pitchFamily="2" charset="2"/>
              </a:rPr>
              <a:t> – hozzájárulás</a:t>
            </a:r>
          </a:p>
          <a:p>
            <a:pPr lvl="1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hu-HU" sz="2000" dirty="0" smtClean="0">
                <a:solidFill>
                  <a:schemeClr val="bg2">
                    <a:lumMod val="25000"/>
                  </a:schemeClr>
                </a:solidFill>
                <a:sym typeface="Wingdings" panose="05000000000000000000" pitchFamily="2" charset="2"/>
              </a:rPr>
              <a:t>személyes adat mint fizető eszköz? </a:t>
            </a:r>
            <a:endParaRPr lang="hu-HU" sz="2000" dirty="0">
              <a:solidFill>
                <a:schemeClr val="bg2">
                  <a:lumMod val="25000"/>
                </a:schemeClr>
              </a:solidFill>
              <a:sym typeface="Wingdings" panose="05000000000000000000" pitchFamily="2" charset="2"/>
            </a:endParaRP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hu-HU" sz="2400" dirty="0" smtClean="0">
                <a:solidFill>
                  <a:schemeClr val="bg2">
                    <a:lumMod val="25000"/>
                  </a:schemeClr>
                </a:solidFill>
                <a:sym typeface="Wingdings" panose="05000000000000000000" pitchFamily="2" charset="2"/>
              </a:rPr>
              <a:t>hírlevél, reklám küldése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hu-HU" sz="2400" dirty="0" smtClean="0">
                <a:solidFill>
                  <a:schemeClr val="bg2">
                    <a:lumMod val="25000"/>
                  </a:schemeClr>
                </a:solidFill>
                <a:sym typeface="Wingdings" panose="05000000000000000000" pitchFamily="2" charset="2"/>
              </a:rPr>
              <a:t>adatkezelő-adatfeldolgozó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hu-HU"/>
              <a:t>2019.04.17.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/>
              <a:t>Oppenheim Ügyvédi Iroda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55042B-8036-4467-9F87-B42F5D68552A}" type="slidenum">
              <a:rPr lang="hu-HU"/>
              <a:pPr>
                <a:defRPr/>
              </a:pPr>
              <a:t>3</a:t>
            </a:fld>
            <a:endParaRPr lang="hu-HU"/>
          </a:p>
        </p:txBody>
      </p:sp>
      <p:pic>
        <p:nvPicPr>
          <p:cNvPr id="17414" name="Picture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440863" y="560388"/>
            <a:ext cx="1912937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5" name="AutoShape 2" descr="Képtalálat a következőre: „EDPB”"/>
          <p:cNvSpPr>
            <a:spLocks noChangeAspect="1" noChangeArrowheads="1"/>
          </p:cNvSpPr>
          <p:nvPr/>
        </p:nvSpPr>
        <p:spPr bwMode="auto">
          <a:xfrm>
            <a:off x="155575" y="-669925"/>
            <a:ext cx="3257550" cy="140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hu-HU">
              <a:latin typeface="Calibri" pitchFamily="34" charset="0"/>
            </a:endParaRPr>
          </a:p>
        </p:txBody>
      </p:sp>
      <p:pic>
        <p:nvPicPr>
          <p:cNvPr id="17416" name="Picture 10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34225" y="2917825"/>
            <a:ext cx="4926013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smtClean="0">
                <a:solidFill>
                  <a:srgbClr val="FF0000"/>
                </a:solidFill>
              </a:rPr>
              <a:t>2) NAIH határozatok – bírságok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20000"/>
          </a:bodyPr>
          <a:lstStyle/>
          <a:p>
            <a:pPr marL="514350" indent="-514350" fontAlgn="auto">
              <a:spcAft>
                <a:spcPts val="0"/>
              </a:spcAft>
              <a:buFont typeface="Arial" panose="020B0604020202020204" pitchFamily="34" charset="0"/>
              <a:buAutoNum type="alphaLcParenR"/>
              <a:defRPr/>
            </a:pPr>
            <a:r>
              <a:rPr lang="hu-HU" b="1" dirty="0" err="1" smtClean="0">
                <a:solidFill>
                  <a:srgbClr val="FF0000"/>
                </a:solidFill>
              </a:rPr>
              <a:t>Érintetti</a:t>
            </a:r>
            <a:r>
              <a:rPr lang="hu-HU" b="1" dirty="0" smtClean="0">
                <a:solidFill>
                  <a:srgbClr val="FF0000"/>
                </a:solidFill>
              </a:rPr>
              <a:t> joggyakorlás kamerafelvételek vonatkozásában</a:t>
            </a:r>
            <a:endParaRPr lang="hu-HU" dirty="0" smtClean="0">
              <a:solidFill>
                <a:schemeClr val="bg2">
                  <a:lumMod val="25000"/>
                </a:schemeClr>
              </a:solidFill>
            </a:endParaRPr>
          </a:p>
          <a:p>
            <a:pPr fontAlgn="auto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endParaRPr lang="hu-HU" dirty="0" smtClean="0">
              <a:solidFill>
                <a:schemeClr val="bg2">
                  <a:lumMod val="25000"/>
                </a:schemeClr>
              </a:solidFill>
            </a:endParaRPr>
          </a:p>
          <a:p>
            <a:pPr fontAlgn="auto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hu-HU" dirty="0" smtClean="0">
                <a:solidFill>
                  <a:schemeClr val="bg2">
                    <a:lumMod val="25000"/>
                  </a:schemeClr>
                </a:solidFill>
              </a:rPr>
              <a:t>bírság: 1 000 </a:t>
            </a:r>
            <a:r>
              <a:rPr lang="hu-HU" dirty="0" err="1" smtClean="0">
                <a:solidFill>
                  <a:schemeClr val="bg2">
                    <a:lumMod val="25000"/>
                  </a:schemeClr>
                </a:solidFill>
              </a:rPr>
              <a:t>000</a:t>
            </a:r>
            <a:r>
              <a:rPr lang="hu-HU" dirty="0" smtClean="0">
                <a:solidFill>
                  <a:schemeClr val="bg2">
                    <a:lumMod val="25000"/>
                  </a:schemeClr>
                </a:solidFill>
              </a:rPr>
              <a:t> Ft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hu-HU" u="sng" dirty="0" smtClean="0">
                <a:solidFill>
                  <a:schemeClr val="bg2">
                    <a:lumMod val="25000"/>
                  </a:schemeClr>
                </a:solidFill>
              </a:rPr>
              <a:t>érintett hozzáférési joga </a:t>
            </a:r>
            <a:r>
              <a:rPr lang="hu-HU" dirty="0" smtClean="0">
                <a:solidFill>
                  <a:schemeClr val="bg2">
                    <a:lumMod val="25000"/>
                  </a:schemeClr>
                </a:solidFill>
              </a:rPr>
              <a:t>(ideértve a másolat rendelkezésre bocsátását is):</a:t>
            </a:r>
          </a:p>
          <a:p>
            <a:pPr lvl="1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hu-HU" dirty="0" smtClean="0">
                <a:solidFill>
                  <a:schemeClr val="bg2">
                    <a:lumMod val="25000"/>
                  </a:schemeClr>
                </a:solidFill>
              </a:rPr>
              <a:t>GDPR nem támaszt többletkövetelményeket, feltétel nélkül gyakorolható</a:t>
            </a:r>
          </a:p>
          <a:p>
            <a:pPr lvl="1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hu-HU" dirty="0" smtClean="0">
                <a:solidFill>
                  <a:schemeClr val="bg2">
                    <a:lumMod val="25000"/>
                  </a:schemeClr>
                </a:solidFill>
              </a:rPr>
              <a:t>érintettnek nem kell igazolnia a joggyakorláshoz fűződő jogát vagy jogos érdekét</a:t>
            </a:r>
          </a:p>
          <a:p>
            <a:pPr lvl="1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hu-HU" dirty="0" smtClean="0">
                <a:solidFill>
                  <a:schemeClr val="bg2">
                    <a:lumMod val="25000"/>
                  </a:schemeClr>
                </a:solidFill>
              </a:rPr>
              <a:t>indokolni sem kell</a:t>
            </a:r>
          </a:p>
          <a:p>
            <a:pPr lvl="1" fontAlgn="auto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hu-HU" dirty="0" smtClean="0">
                <a:solidFill>
                  <a:schemeClr val="bg2">
                    <a:lumMod val="25000"/>
                  </a:schemeClr>
                </a:solidFill>
              </a:rPr>
              <a:t>megtagadható ha a kérelem egyértelműen megalapozatlan vagy túlzó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hu-HU" u="sng" dirty="0" smtClean="0">
                <a:solidFill>
                  <a:schemeClr val="bg2">
                    <a:lumMod val="25000"/>
                  </a:schemeClr>
                </a:solidFill>
              </a:rPr>
              <a:t>az adatkezelés korlátozásához való jog</a:t>
            </a:r>
            <a:r>
              <a:rPr lang="hu-HU" dirty="0" smtClean="0">
                <a:solidFill>
                  <a:schemeClr val="bg2">
                    <a:lumMod val="25000"/>
                  </a:schemeClr>
                </a:solidFill>
              </a:rPr>
              <a:t>:</a:t>
            </a:r>
          </a:p>
          <a:p>
            <a:pPr lvl="1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hu-HU" dirty="0" smtClean="0">
                <a:solidFill>
                  <a:schemeClr val="bg2">
                    <a:lumMod val="25000"/>
                  </a:schemeClr>
                </a:solidFill>
              </a:rPr>
              <a:t>nincs szükség azon jogi igények igazolására, amely igények előterjesztése vagy érvényesítése érdekében az érintett e jogával élni kíván</a:t>
            </a:r>
          </a:p>
          <a:p>
            <a:pPr lvl="1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hu-HU" dirty="0" smtClean="0">
                <a:solidFill>
                  <a:schemeClr val="bg2">
                    <a:lumMod val="25000"/>
                  </a:schemeClr>
                </a:solidFill>
              </a:rPr>
              <a:t>adatkezelő nem mérlegelheti, hogy alkalmas, illetve szükséges-e az igényérvényesítéshez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hu-HU" dirty="0" smtClean="0"/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hu-H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hu-HU"/>
              <a:t>2019.04.17.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/>
              <a:t>Oppenheim Ügyvédi Iroda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14E42A-8D20-4738-9A9A-A7EBF767021A}" type="slidenum">
              <a:rPr lang="hu-HU"/>
              <a:pPr>
                <a:defRPr/>
              </a:pPr>
              <a:t>4</a:t>
            </a:fld>
            <a:endParaRPr lang="hu-HU"/>
          </a:p>
        </p:txBody>
      </p:sp>
      <p:pic>
        <p:nvPicPr>
          <p:cNvPr id="18438" name="Picture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440863" y="560388"/>
            <a:ext cx="1912937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9" name="Picture 8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466263" y="1544638"/>
            <a:ext cx="1887537" cy="1258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hu-HU" sz="2600" b="1" dirty="0" smtClean="0">
                <a:solidFill>
                  <a:srgbClr val="FF0000"/>
                </a:solidFill>
                <a:latin typeface="+mn-lt"/>
              </a:rPr>
              <a:t>b) Pontosság elvének megsértése</a:t>
            </a:r>
            <a:endParaRPr lang="hu-HU" sz="2600" dirty="0">
              <a:solidFill>
                <a:schemeClr val="bg2">
                  <a:lumMod val="25000"/>
                </a:schemeClr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76375"/>
            <a:ext cx="10515600" cy="4700588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hu-HU" sz="2400" dirty="0" smtClean="0">
                <a:solidFill>
                  <a:schemeClr val="bg2">
                    <a:lumMod val="25000"/>
                  </a:schemeClr>
                </a:solidFill>
              </a:rPr>
              <a:t>bírság: 500 000 Ft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hu-HU" sz="2400" dirty="0" smtClean="0">
                <a:solidFill>
                  <a:schemeClr val="bg2">
                    <a:lumMod val="25000"/>
                  </a:schemeClr>
                </a:solidFill>
              </a:rPr>
              <a:t>adattörlési kötelezettség nem áll fenn: ha az ügyfél által korábban rendelkezésre bocsátott adat pontossága harmadik személy bejelentése alapján válik kérdésessé és nem igazolt, hogy az adat felett már nem az ügyfél jogosult rendelkezni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hu-HU" sz="2400" dirty="0" smtClean="0">
                <a:solidFill>
                  <a:schemeClr val="bg2">
                    <a:lumMod val="25000"/>
                  </a:schemeClr>
                </a:solidFill>
              </a:rPr>
              <a:t>pontatlan adat kezelését átmenetileg korlátozni kell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hu-HU" sz="2400" dirty="0" smtClean="0">
                <a:solidFill>
                  <a:schemeClr val="bg2">
                    <a:lumMod val="25000"/>
                  </a:schemeClr>
                </a:solidFill>
              </a:rPr>
              <a:t>adatkezelő köteles minél nagyobb mértékben elősegíteni a pontosság elvének érvényesülését</a:t>
            </a:r>
            <a:endParaRPr lang="hu-HU" sz="24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hu-HU"/>
              <a:t>2019.04.17.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/>
              <a:t>Oppenheim Ügyvédi Iroda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742024-315B-4E69-B95F-C57653127CDD}" type="slidenum">
              <a:rPr lang="hu-HU"/>
              <a:pPr>
                <a:defRPr/>
              </a:pPr>
              <a:t>5</a:t>
            </a:fld>
            <a:endParaRPr lang="hu-HU"/>
          </a:p>
        </p:txBody>
      </p:sp>
      <p:pic>
        <p:nvPicPr>
          <p:cNvPr id="19462" name="Picture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440863" y="560388"/>
            <a:ext cx="1912937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3" name="Picture 9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153400" y="4103688"/>
            <a:ext cx="2722563" cy="2073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hu-HU" sz="2600" b="1" dirty="0" smtClean="0">
                <a:solidFill>
                  <a:srgbClr val="FF0000"/>
                </a:solidFill>
                <a:latin typeface="+mn-lt"/>
              </a:rPr>
              <a:t>c) </a:t>
            </a:r>
            <a:r>
              <a:rPr lang="hu-HU" sz="2600" b="1" dirty="0" err="1" smtClean="0">
                <a:solidFill>
                  <a:srgbClr val="FF0000"/>
                </a:solidFill>
                <a:latin typeface="+mn-lt"/>
              </a:rPr>
              <a:t>Érintetti</a:t>
            </a:r>
            <a:r>
              <a:rPr lang="hu-HU" sz="2600" b="1" dirty="0" smtClean="0">
                <a:solidFill>
                  <a:srgbClr val="FF0000"/>
                </a:solidFill>
                <a:latin typeface="+mn-lt"/>
              </a:rPr>
              <a:t> joggyakorlásra vonatkozó kérelem elbírálása</a:t>
            </a:r>
            <a:endParaRPr lang="hu-HU" sz="2600" dirty="0">
              <a:solidFill>
                <a:schemeClr val="bg2">
                  <a:lumMod val="25000"/>
                </a:schemeClr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hu-HU" sz="2400" dirty="0" smtClean="0">
                <a:solidFill>
                  <a:schemeClr val="bg2">
                    <a:lumMod val="25000"/>
                  </a:schemeClr>
                </a:solidFill>
              </a:rPr>
              <a:t>bírság: 500 000 Ft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hu-HU" sz="2400" dirty="0" smtClean="0">
                <a:solidFill>
                  <a:schemeClr val="bg2">
                    <a:lumMod val="25000"/>
                  </a:schemeClr>
                </a:solidFill>
              </a:rPr>
              <a:t>adatkezelő nem segítette elő az érintett joggyakorlását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hu-HU" sz="2400" dirty="0" smtClean="0">
                <a:solidFill>
                  <a:schemeClr val="bg2">
                    <a:lumMod val="25000"/>
                  </a:schemeClr>
                </a:solidFill>
              </a:rPr>
              <a:t>ha a személyes adatokat tartalmazó dokumentumok megőrzését jogszabály írja elő, az adatkezelő erre tekintettel jogszerűen utasíthatja vissza a törlési kérelmet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hu-HU" sz="2400" dirty="0" smtClean="0">
                <a:solidFill>
                  <a:schemeClr val="bg2">
                    <a:lumMod val="25000"/>
                  </a:schemeClr>
                </a:solidFill>
              </a:rPr>
              <a:t>az adatok megőrzéséről (megőrzési idő, másolatok lehetséges felhasználása, megsemmisítés ideje) részletesen és transzparensen tájékoztatni kell az érintettet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hu-H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hu-HU"/>
              <a:t>2019.04.17.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/>
              <a:t>Oppenheim Ügyvédi Iroda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F25D06-F689-42ED-A7DC-35725A22D56C}" type="slidenum">
              <a:rPr lang="hu-HU"/>
              <a:pPr>
                <a:defRPr/>
              </a:pPr>
              <a:t>6</a:t>
            </a:fld>
            <a:endParaRPr lang="hu-HU"/>
          </a:p>
        </p:txBody>
      </p:sp>
      <p:pic>
        <p:nvPicPr>
          <p:cNvPr id="20486" name="Picture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440863" y="560388"/>
            <a:ext cx="1912937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7" name="Picture 7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61213" y="4333875"/>
            <a:ext cx="3698875" cy="166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hu-HU" sz="2600" b="1" dirty="0" smtClean="0">
                <a:solidFill>
                  <a:srgbClr val="FF0000"/>
                </a:solidFill>
                <a:latin typeface="+mn-lt"/>
              </a:rPr>
              <a:t>d) Jogalap nélküli adattovábbítás</a:t>
            </a:r>
            <a:endParaRPr lang="hu-HU" sz="2600" dirty="0">
              <a:solidFill>
                <a:schemeClr val="bg2">
                  <a:lumMod val="25000"/>
                </a:schemeClr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hu-HU" sz="2400" dirty="0" smtClean="0">
                <a:solidFill>
                  <a:schemeClr val="bg2">
                    <a:lumMod val="25000"/>
                  </a:schemeClr>
                </a:solidFill>
              </a:rPr>
              <a:t>bírság: 1 000 </a:t>
            </a:r>
            <a:r>
              <a:rPr lang="hu-HU" sz="2400" dirty="0" err="1" smtClean="0">
                <a:solidFill>
                  <a:schemeClr val="bg2">
                    <a:lumMod val="25000"/>
                  </a:schemeClr>
                </a:solidFill>
              </a:rPr>
              <a:t>000</a:t>
            </a:r>
            <a:r>
              <a:rPr lang="hu-HU" sz="2400" dirty="0" smtClean="0">
                <a:solidFill>
                  <a:schemeClr val="bg2">
                    <a:lumMod val="25000"/>
                  </a:schemeClr>
                </a:solidFill>
              </a:rPr>
              <a:t> Ft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hu-HU" sz="2400" dirty="0" smtClean="0">
                <a:solidFill>
                  <a:schemeClr val="bg2">
                    <a:lumMod val="25000"/>
                  </a:schemeClr>
                </a:solidFill>
              </a:rPr>
              <a:t>jogellenes adattovábbítás </a:t>
            </a:r>
            <a:r>
              <a:rPr lang="hu-HU" sz="2400" dirty="0" smtClean="0">
                <a:solidFill>
                  <a:schemeClr val="bg2">
                    <a:lumMod val="25000"/>
                  </a:schemeClr>
                </a:solidFill>
                <a:sym typeface="Wingdings" panose="05000000000000000000" pitchFamily="2" charset="2"/>
              </a:rPr>
              <a:t> adatvédelmi incidens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hu-HU" sz="2400" dirty="0" smtClean="0">
                <a:solidFill>
                  <a:schemeClr val="bg2">
                    <a:lumMod val="25000"/>
                  </a:schemeClr>
                </a:solidFill>
                <a:sym typeface="Wingdings" panose="05000000000000000000" pitchFamily="2" charset="2"/>
              </a:rPr>
              <a:t>magas kockázatú incidens (pl.: az adatkezelésből pénzügyi veszteség vagy egyéb gazdasági hátrány éri az érintettet)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hu-HU" sz="2400" dirty="0" smtClean="0">
                <a:solidFill>
                  <a:schemeClr val="bg2">
                    <a:lumMod val="25000"/>
                  </a:schemeClr>
                </a:solidFill>
                <a:sym typeface="Wingdings" panose="05000000000000000000" pitchFamily="2" charset="2"/>
              </a:rPr>
              <a:t>az adatkezelő bejelentette az incidenst és tájékoztatta az érintettet, azonban az utóbbiban nem tért ki az incidens lehetséges következményeire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hu-HU"/>
              <a:t>2019.04.17.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/>
              <a:t>Oppenheim Ügyvédi Iroda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14E79BD-65D1-410A-8F8C-33A6708D8C98}" type="slidenum">
              <a:rPr lang="hu-HU"/>
              <a:pPr>
                <a:defRPr/>
              </a:pPr>
              <a:t>7</a:t>
            </a:fld>
            <a:endParaRPr lang="hu-HU"/>
          </a:p>
        </p:txBody>
      </p:sp>
      <p:pic>
        <p:nvPicPr>
          <p:cNvPr id="21510" name="Picture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440863" y="560388"/>
            <a:ext cx="1912937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1" name="Picture 7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34175" y="4287838"/>
            <a:ext cx="3752850" cy="188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hu-HU" sz="2600" b="1" dirty="0" smtClean="0">
                <a:solidFill>
                  <a:srgbClr val="FF0000"/>
                </a:solidFill>
                <a:latin typeface="+mn-lt"/>
              </a:rPr>
              <a:t>e) A törléshez és helyesbítéshez való jog</a:t>
            </a:r>
            <a:endParaRPr lang="hu-HU" sz="2600" b="1" dirty="0">
              <a:solidFill>
                <a:schemeClr val="bg2">
                  <a:lumMod val="25000"/>
                </a:schemeClr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hu-HU" sz="2400" dirty="0" smtClean="0">
                <a:solidFill>
                  <a:schemeClr val="bg2">
                    <a:lumMod val="25000"/>
                  </a:schemeClr>
                </a:solidFill>
              </a:rPr>
              <a:t>bírság: 1 000 </a:t>
            </a:r>
            <a:r>
              <a:rPr lang="hu-HU" sz="2400" dirty="0" err="1" smtClean="0">
                <a:solidFill>
                  <a:schemeClr val="bg2">
                    <a:lumMod val="25000"/>
                  </a:schemeClr>
                </a:solidFill>
              </a:rPr>
              <a:t>000</a:t>
            </a:r>
            <a:r>
              <a:rPr lang="hu-HU" sz="2400" dirty="0" smtClean="0">
                <a:solidFill>
                  <a:schemeClr val="bg2">
                    <a:lumMod val="25000"/>
                  </a:schemeClr>
                </a:solidFill>
              </a:rPr>
              <a:t> Ft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hu-HU" sz="2400" dirty="0" smtClean="0">
                <a:solidFill>
                  <a:schemeClr val="bg2">
                    <a:lumMod val="25000"/>
                  </a:schemeClr>
                </a:solidFill>
              </a:rPr>
              <a:t>törléshez való jog megsértése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hu-HU" sz="2400" dirty="0" smtClean="0">
                <a:solidFill>
                  <a:schemeClr val="bg2">
                    <a:lumMod val="25000"/>
                  </a:schemeClr>
                </a:solidFill>
              </a:rPr>
              <a:t>NAIH megállapításai az érdekmérlegeléssel kapcsolatban:</a:t>
            </a:r>
          </a:p>
          <a:p>
            <a:pPr lvl="1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hu-HU" sz="2200" dirty="0" smtClean="0">
                <a:solidFill>
                  <a:schemeClr val="bg2">
                    <a:lumMod val="25000"/>
                  </a:schemeClr>
                </a:solidFill>
              </a:rPr>
              <a:t>az adatkezelési célok tekintetében külön-külön érdekmérlegelési teszt</a:t>
            </a:r>
          </a:p>
          <a:p>
            <a:pPr lvl="1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hu-HU" sz="2200" dirty="0" smtClean="0">
                <a:solidFill>
                  <a:schemeClr val="bg2">
                    <a:lumMod val="25000"/>
                  </a:schemeClr>
                </a:solidFill>
              </a:rPr>
              <a:t>eltérő, egyéb célból történő adatkezelés: vizsgálni kell, hogy összeegyeztethető-e az eredeti céllal</a:t>
            </a:r>
          </a:p>
          <a:p>
            <a:pPr lvl="1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hu-HU" sz="2200" dirty="0" smtClean="0">
                <a:solidFill>
                  <a:schemeClr val="bg2">
                    <a:lumMod val="25000"/>
                  </a:schemeClr>
                </a:solidFill>
              </a:rPr>
              <a:t>érintett jogos érdekeinek pontos azonosítása szükséges</a:t>
            </a:r>
            <a:endParaRPr lang="hu-HU" sz="22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hu-HU"/>
              <a:t>2019.04.17.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/>
              <a:t>Oppenheim Ügyvédi Iroda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959A0E-E434-4A19-8607-A8D7899BF7F8}" type="slidenum">
              <a:rPr lang="hu-HU"/>
              <a:pPr>
                <a:defRPr/>
              </a:pPr>
              <a:t>8</a:t>
            </a:fld>
            <a:endParaRPr lang="hu-HU"/>
          </a:p>
        </p:txBody>
      </p:sp>
      <p:pic>
        <p:nvPicPr>
          <p:cNvPr id="22534" name="Picture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440863" y="560388"/>
            <a:ext cx="1912937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5" name="Picture 7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610600" y="4314825"/>
            <a:ext cx="2614613" cy="1716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hu-HU" sz="2600" b="1" dirty="0" smtClean="0">
                <a:solidFill>
                  <a:srgbClr val="FF0000"/>
                </a:solidFill>
                <a:latin typeface="+mn-lt"/>
              </a:rPr>
              <a:t>f) Tájékoztatás adatvédelmi incidensről</a:t>
            </a:r>
            <a:endParaRPr lang="hu-HU" sz="2600" b="1" dirty="0">
              <a:solidFill>
                <a:schemeClr val="bg2">
                  <a:lumMod val="25000"/>
                </a:schemeClr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hu-HU" sz="2400" dirty="0" smtClean="0">
                <a:solidFill>
                  <a:schemeClr val="bg2">
                    <a:lumMod val="25000"/>
                  </a:schemeClr>
                </a:solidFill>
              </a:rPr>
              <a:t>adatkezelő elmulasztotta a érintettek tájékoztatását az adatvédelmi incidensről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hu-HU" sz="2400" dirty="0" smtClean="0">
                <a:solidFill>
                  <a:schemeClr val="bg2">
                    <a:lumMod val="25000"/>
                  </a:schemeClr>
                </a:solidFill>
              </a:rPr>
              <a:t>személyazonosításra alkalmas adatok (pl.: név, születési adatok, anyja neve, lakcím) nyilvánosságra kerülése jellemzően magas kockázatú incidensnek minősül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hu-HU" sz="2400" dirty="0" smtClean="0">
                <a:solidFill>
                  <a:schemeClr val="bg2">
                    <a:lumMod val="25000"/>
                  </a:schemeClr>
                </a:solidFill>
              </a:rPr>
              <a:t>nincs jelentősége a nyilvánosságra került adatok és az összes kezelt adat arányának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hu-HU" sz="2400" dirty="0" smtClean="0">
                <a:solidFill>
                  <a:schemeClr val="bg2">
                    <a:lumMod val="25000"/>
                  </a:schemeClr>
                </a:solidFill>
              </a:rPr>
              <a:t>ha nincs lehetőség az érintettek külön-külön tájékoztatására, akkor nyilvánosan kell közzétenni a releváns információkat</a:t>
            </a:r>
            <a:endParaRPr lang="hu-HU" sz="24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hu-HU"/>
              <a:t>2019.04.17.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/>
              <a:t>Oppenheim Ügyvédi Iroda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8681D6-1AA9-4EB3-B285-736F46BC6594}" type="slidenum">
              <a:rPr lang="hu-HU"/>
              <a:pPr>
                <a:defRPr/>
              </a:pPr>
              <a:t>9</a:t>
            </a:fld>
            <a:endParaRPr lang="hu-HU"/>
          </a:p>
        </p:txBody>
      </p:sp>
      <p:pic>
        <p:nvPicPr>
          <p:cNvPr id="23558" name="Picture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440863" y="560388"/>
            <a:ext cx="1912937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9" name="Picture 8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153400" y="4278313"/>
            <a:ext cx="2663825" cy="2078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299</TotalTime>
  <Words>1180</Words>
  <Application>Microsoft Office PowerPoint</Application>
  <PresentationFormat>Egyéni</PresentationFormat>
  <Paragraphs>203</Paragraphs>
  <Slides>22</Slides>
  <Notes>1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22</vt:i4>
      </vt:variant>
    </vt:vector>
  </HeadingPairs>
  <TitlesOfParts>
    <vt:vector size="23" baseType="lpstr">
      <vt:lpstr>Office Theme</vt:lpstr>
      <vt:lpstr>GDPR első tapasztalatok</vt:lpstr>
      <vt:lpstr>Miről lesz szó?</vt:lpstr>
      <vt:lpstr>1) NAIH állásfoglalások, tájékoztatók</vt:lpstr>
      <vt:lpstr>2) NAIH határozatok – bírságok</vt:lpstr>
      <vt:lpstr>b) Pontosság elvének megsértése</vt:lpstr>
      <vt:lpstr>c) Érintetti joggyakorlásra vonatkozó kérelem elbírálása</vt:lpstr>
      <vt:lpstr>d) Jogalap nélküli adattovábbítás</vt:lpstr>
      <vt:lpstr>e) A törléshez és helyesbítéshez való jog</vt:lpstr>
      <vt:lpstr>f) Tájékoztatás adatvédelmi incidensről</vt:lpstr>
      <vt:lpstr>g) Adatvédelmi incidenssel kapcsolatos bejelentési kötelezettség elmulasztása</vt:lpstr>
      <vt:lpstr>Bírságnövelő, illetve –csökkentő tényezők</vt:lpstr>
      <vt:lpstr>Enyhítő körülmények:</vt:lpstr>
      <vt:lpstr>3) Adatvédelmi Incidensek</vt:lpstr>
      <vt:lpstr>4) GDPR-Salátatörvény</vt:lpstr>
      <vt:lpstr>a) Kamerás megfigyelésre vonatkozó szabályok</vt:lpstr>
      <vt:lpstr>b) Munka Törvénykönyve</vt:lpstr>
      <vt:lpstr>17. dia</vt:lpstr>
      <vt:lpstr>18. dia</vt:lpstr>
      <vt:lpstr>19. dia</vt:lpstr>
      <vt:lpstr>c) DM törvény</vt:lpstr>
      <vt:lpstr>5) Mi várható 2019-ben?</vt:lpstr>
      <vt:lpstr>Köszönjük a figyelmet!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GDPR első tapasztalatok</dc:title>
  <dc:creator>Oppenheim</dc:creator>
  <cp:lastModifiedBy>turizmus05</cp:lastModifiedBy>
  <cp:revision>28</cp:revision>
  <dcterms:created xsi:type="dcterms:W3CDTF">2019-04-15T11:30:24Z</dcterms:created>
  <dcterms:modified xsi:type="dcterms:W3CDTF">2019-04-24T12:47:49Z</dcterms:modified>
</cp:coreProperties>
</file>