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2"/>
  </p:notesMasterIdLst>
  <p:handoutMasterIdLst>
    <p:handoutMasterId r:id="rId33"/>
  </p:handoutMasterIdLst>
  <p:sldIdLst>
    <p:sldId id="257" r:id="rId3"/>
    <p:sldId id="259" r:id="rId4"/>
    <p:sldId id="260" r:id="rId5"/>
    <p:sldId id="329" r:id="rId6"/>
    <p:sldId id="330" r:id="rId7"/>
    <p:sldId id="331" r:id="rId8"/>
    <p:sldId id="319" r:id="rId9"/>
    <p:sldId id="317" r:id="rId10"/>
    <p:sldId id="276" r:id="rId11"/>
    <p:sldId id="275" r:id="rId12"/>
    <p:sldId id="277" r:id="rId13"/>
    <p:sldId id="278" r:id="rId14"/>
    <p:sldId id="316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302" r:id="rId27"/>
    <p:sldId id="303" r:id="rId28"/>
    <p:sldId id="304" r:id="rId29"/>
    <p:sldId id="305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vath Antal" initials="HA" lastIdx="2" clrIdx="0">
    <p:extLst>
      <p:ext uri="{19B8F6BF-5375-455C-9EA6-DF929625EA0E}">
        <p15:presenceInfo xmlns:p15="http://schemas.microsoft.com/office/powerpoint/2012/main" xmlns="" userId="116abcecbb51ff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7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6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6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2C96B-E030-4671-9EBD-81B6E73C98B5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6229E-E1E9-451A-8F55-B58567B0AF8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7196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943E-616E-4465-9B65-725562298C43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</a:t>
            </a:r>
            <a:r>
              <a:rPr lang="hu-HU" noProof="0" dirty="0"/>
              <a:t>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D3ACB-510D-4350-9566-7F407161942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7739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zabadkézi sokszög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0" name="Szabadkézi sokszög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1" name="Szabadkézi sokszög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2" name="Szabadkézi sokszög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3" name="Szabadkézi sokszög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4" name="Szabadkézi sokszög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5" name="Szabadkézi sokszög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6" name="Szabadkézi sokszög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felirat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3" name="Szöveg helye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hu-HU" sz="8000" b="0" i="0" baseline="0" dirty="0">
                <a:solidFill>
                  <a:srgbClr val="90C226">
                    <a:lumMod val="60000"/>
                    <a:lumOff val="40000"/>
                  </a:srgbClr>
                </a:solidFill>
                <a:effectLst/>
                <a:latin typeface="Arial"/>
                <a:ea typeface="+mn-ea"/>
                <a:cs typeface="+mn-cs"/>
              </a:rPr>
              <a:t>„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hu-HU" sz="8000" b="0" i="0" dirty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évjegy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jegy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3" name="Szöveg helye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hu-HU" sz="8000" b="0" i="0" baseline="0" dirty="0">
                <a:solidFill>
                  <a:srgbClr val="90C226">
                    <a:lumMod val="60000"/>
                    <a:lumOff val="40000"/>
                  </a:srgbClr>
                </a:solidFill>
                <a:effectLst/>
                <a:latin typeface="Arial"/>
                <a:ea typeface="+mn-ea"/>
                <a:cs typeface="+mn-cs"/>
              </a:rPr>
              <a:t>„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hu-HU" sz="8000" b="0" i="0" dirty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3" name="Szöveg helye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zabadkézi sokszög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0" name="Szabadkézi sokszög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1" name="Szabadkézi sokszög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2" name="Szabadkézi sokszög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3" name="Szabadkézi sokszög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4" name="Szabadkézi sokszög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5" name="Szabadkézi sokszög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16" name="Szabadkézi sokszög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sz="1800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</a:t>
            </a:r>
            <a:r>
              <a:rPr lang="hu-HU" noProof="0" dirty="0"/>
              <a:t>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hu-HU" smtClean="0"/>
              <a:pPr/>
              <a:t>2019. 04. 24.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ndex.hu/sport/futball/2018/04/14/20_percig_szenvedett_a_gyepen_labszartoressel_a_16_eves_diosgyori_srac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evelopers.google.com/speed/pagespeed/insigh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c.googleusercontent.com/media/www.google.com/hu/insidesearch/howsearchworks/assets/searchqualityevaluatorguidelines.pdf" TargetMode="External"/><Relationship Id="rId3" Type="http://schemas.openxmlformats.org/officeDocument/2006/relationships/hyperlink" Target="https://developers.google.com/speed/" TargetMode="External"/><Relationship Id="rId7" Type="http://schemas.openxmlformats.org/officeDocument/2006/relationships/hyperlink" Target="https://developers.google.com/search/docs/guides/" TargetMode="External"/><Relationship Id="rId2" Type="http://schemas.openxmlformats.org/officeDocument/2006/relationships/hyperlink" Target="https://developers.google.com/speed/pagespeed/insights/?hl=h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rch.google.com/structured-data/testing-tool/u/0/" TargetMode="External"/><Relationship Id="rId5" Type="http://schemas.openxmlformats.org/officeDocument/2006/relationships/hyperlink" Target="https://validator.ampproject.org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google.com/webmasters/tools/home?hl=hu" TargetMode="External"/><Relationship Id="rId9" Type="http://schemas.openxmlformats.org/officeDocument/2006/relationships/hyperlink" Target="https://gtmetrix.com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optimize.google.com/optimize/home" TargetMode="External"/><Relationship Id="rId7" Type="http://schemas.openxmlformats.org/officeDocument/2006/relationships/hyperlink" Target="https://raventools.com/site-auditor/seo-guide/schema-structured-data" TargetMode="External"/><Relationship Id="rId2" Type="http://schemas.openxmlformats.org/officeDocument/2006/relationships/hyperlink" Target="https://www.google.com/intl/hu/analyti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ositecheckup.com/" TargetMode="External"/><Relationship Id="rId5" Type="http://schemas.openxmlformats.org/officeDocument/2006/relationships/hyperlink" Target="https://trends.google.hu/trends/" TargetMode="External"/><Relationship Id="rId4" Type="http://schemas.openxmlformats.org/officeDocument/2006/relationships/hyperlink" Target="https://adwords.google.com/home/tools/keyword-planner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serps.com/tools/rank-checker/" TargetMode="External"/><Relationship Id="rId7" Type="http://schemas.openxmlformats.org/officeDocument/2006/relationships/hyperlink" Target="http://www.yellowpipe.com/yis/tools/robots.txt/" TargetMode="External"/><Relationship Id="rId2" Type="http://schemas.openxmlformats.org/officeDocument/2006/relationships/hyperlink" Target="https://www.similarweb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pyscape.com/" TargetMode="External"/><Relationship Id="rId5" Type="http://schemas.openxmlformats.org/officeDocument/2006/relationships/hyperlink" Target="https://www.internetmarketingninjas.com/seo-tools/google-sitemap-generator/" TargetMode="External"/><Relationship Id="rId4" Type="http://schemas.openxmlformats.org/officeDocument/2006/relationships/hyperlink" Target="https://www.xml-sitemaps.com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builtwith.com/" TargetMode="External"/><Relationship Id="rId7" Type="http://schemas.openxmlformats.org/officeDocument/2006/relationships/hyperlink" Target="https://www.youtube.com/analytics?o=U" TargetMode="External"/><Relationship Id="rId2" Type="http://schemas.openxmlformats.org/officeDocument/2006/relationships/hyperlink" Target="https://buff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ast.com/wordpress/plugins/seo/" TargetMode="External"/><Relationship Id="rId5" Type="http://schemas.openxmlformats.org/officeDocument/2006/relationships/hyperlink" Target="http://archive.org/web/web.php" TargetMode="External"/><Relationship Id="rId4" Type="http://schemas.openxmlformats.org/officeDocument/2006/relationships/hyperlink" Target="https://word2cleanhtml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Téglalap 8"/>
          <p:cNvSpPr>
            <a:spLocks noGrp="1" noChangeArrowheads="1"/>
          </p:cNvSpPr>
          <p:nvPr>
            <p:ph type="ctrTitle"/>
          </p:nvPr>
        </p:nvSpPr>
        <p:spPr>
          <a:xfrm>
            <a:off x="903655" y="2073097"/>
            <a:ext cx="8372765" cy="16463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sz="4000" dirty="0"/>
              <a:t>Online marketing trendek</a:t>
            </a:r>
            <a:r>
              <a:rPr lang="hu-HU" sz="4000" b="0" i="0" dirty="0">
                <a:latin typeface="Trebuchet MS"/>
                <a:ea typeface="+mj-ea"/>
                <a:cs typeface="+mj-cs"/>
              </a:rPr>
              <a:t>, tippek, trükkök költséghatékonyan</a:t>
            </a:r>
          </a:p>
        </p:txBody>
      </p:sp>
      <p:sp>
        <p:nvSpPr>
          <p:cNvPr id="89097" name="Téglalap 9"/>
          <p:cNvSpPr>
            <a:spLocks noGrp="1" noChangeArrowheads="1"/>
          </p:cNvSpPr>
          <p:nvPr>
            <p:ph type="subTitle" idx="1"/>
          </p:nvPr>
        </p:nvSpPr>
        <p:spPr>
          <a:xfrm>
            <a:off x="394283" y="4050834"/>
            <a:ext cx="8882137" cy="173757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u-HU" b="1" i="0" dirty="0"/>
              <a:t>Horváth Antal</a:t>
            </a:r>
          </a:p>
          <a:p>
            <a:pPr marL="0" indent="0" algn="r">
              <a:buNone/>
            </a:pPr>
            <a:r>
              <a:rPr lang="hu-HU" b="0" i="1" dirty="0"/>
              <a:t>Vezető programozó, SEO szakértő</a:t>
            </a:r>
          </a:p>
          <a:p>
            <a:r>
              <a:rPr lang="hu-HU" b="1" dirty="0"/>
              <a:t>MUISZ vacsora</a:t>
            </a:r>
            <a:endParaRPr lang="nn-NO" dirty="0"/>
          </a:p>
          <a:p>
            <a:r>
              <a:rPr lang="hu-HU" dirty="0" err="1"/>
              <a:t>Mystery</a:t>
            </a:r>
            <a:r>
              <a:rPr lang="hu-HU" dirty="0"/>
              <a:t> Hotel Budapest – 2019-04-17</a:t>
            </a:r>
            <a:endParaRPr lang="hu-HU" b="0" i="0" dirty="0"/>
          </a:p>
          <a:p>
            <a:pPr marL="0" indent="0" algn="r">
              <a:buNone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A9774824-3DE5-4087-937D-399C93E57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624" y="235111"/>
            <a:ext cx="1898303" cy="15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95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églalap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/>
              <a:t>A Google keresési rangsorát befolyásoló legfontosabb tényezők 2019-ban</a:t>
            </a:r>
            <a:endParaRPr lang="hu-HU" sz="2400" b="0" i="0" dirty="0">
              <a:latin typeface="Trebuchet MS"/>
              <a:ea typeface="+mj-ea"/>
              <a:cs typeface="+mj-cs"/>
            </a:endParaRPr>
          </a:p>
        </p:txBody>
      </p:sp>
      <p:sp>
        <p:nvSpPr>
          <p:cNvPr id="92164" name="Téglalap 4"/>
          <p:cNvSpPr>
            <a:spLocks noGrp="1" noChangeArrowheads="1"/>
          </p:cNvSpPr>
          <p:nvPr>
            <p:ph sz="half" idx="1"/>
          </p:nvPr>
        </p:nvSpPr>
        <p:spPr>
          <a:xfrm>
            <a:off x="677511" y="1736436"/>
            <a:ext cx="8237889" cy="4304925"/>
          </a:xfrm>
        </p:spPr>
        <p:txBody>
          <a:bodyPr>
            <a:normAutofit fontScale="92500" lnSpcReduction="10000"/>
          </a:bodyPr>
          <a:lstStyle/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endParaRPr lang="hu-HU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Szemantikus sémajelölés</a:t>
            </a:r>
          </a:p>
          <a:p>
            <a:pPr marL="400050" lvl="1" indent="0">
              <a:buClr>
                <a:srgbClr val="90C226"/>
              </a:buClr>
              <a:buNone/>
            </a:pPr>
            <a:r>
              <a:rPr lang="hu-HU" dirty="0"/>
              <a:t>A sémajelölés a webhelyekhez rendelt strukturált adatok egy típusa,</a:t>
            </a:r>
            <a:br>
              <a:rPr lang="hu-HU" dirty="0"/>
            </a:br>
            <a:r>
              <a:rPr lang="hu-HU" dirty="0"/>
              <a:t>ami megkönnyíti a keresőmotorok általi tartalom értelmezését. </a:t>
            </a:r>
          </a:p>
          <a:p>
            <a:pPr marL="400050" lvl="1" indent="0">
              <a:buClr>
                <a:srgbClr val="90C226"/>
              </a:buClr>
              <a:buNone/>
            </a:pPr>
            <a:r>
              <a:rPr lang="hu-HU" dirty="0"/>
              <a:t>Ez elég unalmasan hangzik, igaz?</a:t>
            </a:r>
          </a:p>
          <a:p>
            <a:pPr marL="400050" lvl="1" indent="0">
              <a:buClr>
                <a:srgbClr val="90C226"/>
              </a:buClr>
              <a:buNone/>
            </a:pPr>
            <a:r>
              <a:rPr lang="hu-HU" dirty="0"/>
              <a:t>Nos, lehet hogy unalmas, de a statisztika ezt mutatja: a strukturált adatok </a:t>
            </a:r>
          </a:p>
          <a:p>
            <a:pPr marL="400050" lvl="1" indent="0">
              <a:buClr>
                <a:srgbClr val="90C226"/>
              </a:buClr>
              <a:buNone/>
            </a:pPr>
            <a:r>
              <a:rPr lang="hu-HU" dirty="0"/>
              <a:t>használata 30 százalékkal javíthatja a kattintási  arányt (CTR)! 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Képek optimalizálása</a:t>
            </a:r>
          </a:p>
          <a:p>
            <a:pPr marL="400050" lvl="1" indent="0">
              <a:buClr>
                <a:srgbClr val="90C226"/>
              </a:buClr>
              <a:buNone/>
            </a:pPr>
            <a:r>
              <a:rPr lang="hu-HU" dirty="0"/>
              <a:t>A képek SEO optimalizálása nagyszerű lehetőség, hogy a keresési rangsorba előrébb kerüljünk.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A weboldal tartalmának minősége</a:t>
            </a:r>
          </a:p>
          <a:p>
            <a:pPr marL="400050" lvl="1" indent="0">
              <a:buClr>
                <a:srgbClr val="90C226"/>
              </a:buClr>
              <a:buNone/>
            </a:pPr>
            <a:r>
              <a:rPr lang="hu-HU" dirty="0"/>
              <a:t>A tartalom még mindig a SEO világának királya: a felhasználói élmény a Google első számú prioritása, olyan tartalom létrehozása, amely a felhasználó számára könnyű megtalálni és megérteni.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3299ABAA-99E6-4EF4-8831-47EF475E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7885" y="1036784"/>
            <a:ext cx="3295459" cy="25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91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églalap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/>
              <a:t>A Google keresési rangsorát befolyásoló legfontosabb tényezők 2019-ban</a:t>
            </a:r>
            <a:endParaRPr lang="hu-HU" sz="2400" b="0" i="0" dirty="0">
              <a:latin typeface="Trebuchet MS"/>
              <a:ea typeface="+mj-ea"/>
              <a:cs typeface="+mj-cs"/>
            </a:endParaRPr>
          </a:p>
        </p:txBody>
      </p:sp>
      <p:sp>
        <p:nvSpPr>
          <p:cNvPr id="92164" name="Téglalap 4"/>
          <p:cNvSpPr>
            <a:spLocks noGrp="1" noChangeArrowheads="1"/>
          </p:cNvSpPr>
          <p:nvPr>
            <p:ph sz="half" idx="1"/>
          </p:nvPr>
        </p:nvSpPr>
        <p:spPr>
          <a:xfrm>
            <a:off x="677511" y="1736436"/>
            <a:ext cx="8237889" cy="4304925"/>
          </a:xfrm>
        </p:spPr>
        <p:txBody>
          <a:bodyPr>
            <a:normAutofit/>
          </a:bodyPr>
          <a:lstStyle/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A weboldal tartalom hossza</a:t>
            </a:r>
          </a:p>
          <a:p>
            <a:pPr marL="0" indent="0">
              <a:buClr>
                <a:srgbClr val="90C226"/>
              </a:buClr>
              <a:buNone/>
            </a:pP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7A05167A-E39B-4832-926C-843791BE6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144" y="2193699"/>
            <a:ext cx="6862619" cy="419099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ABFC0EC-CAC6-4544-AA39-77C45FE08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3494" y="428047"/>
            <a:ext cx="1575088" cy="13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170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églalap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/>
              <a:t>A Google keresési rangsorát befolyásoló legfontosabb tényezők 2019-ban</a:t>
            </a:r>
            <a:endParaRPr lang="hu-HU" sz="2400" b="0" i="0" dirty="0">
              <a:latin typeface="Trebuchet MS"/>
              <a:ea typeface="+mj-ea"/>
              <a:cs typeface="+mj-cs"/>
            </a:endParaRPr>
          </a:p>
        </p:txBody>
      </p:sp>
      <p:sp>
        <p:nvSpPr>
          <p:cNvPr id="92164" name="Téglalap 4"/>
          <p:cNvSpPr>
            <a:spLocks noGrp="1" noChangeArrowheads="1"/>
          </p:cNvSpPr>
          <p:nvPr>
            <p:ph sz="half" idx="1"/>
          </p:nvPr>
        </p:nvSpPr>
        <p:spPr>
          <a:xfrm>
            <a:off x="677511" y="1736436"/>
            <a:ext cx="8237889" cy="4304925"/>
          </a:xfrm>
        </p:spPr>
        <p:txBody>
          <a:bodyPr>
            <a:normAutofit/>
          </a:bodyPr>
          <a:lstStyle/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Közösségi média jelenlét</a:t>
            </a:r>
          </a:p>
          <a:p>
            <a:pPr marL="400050" lvl="1" indent="0">
              <a:buNone/>
            </a:pPr>
            <a:r>
              <a:rPr lang="hu-HU" dirty="0"/>
              <a:t>Az eredeti kérdés az volt, hogy "A szociális média jelenlét hatással van-e a weboldal rangsorára?" </a:t>
            </a:r>
          </a:p>
          <a:p>
            <a:pPr marL="400050" lvl="1" indent="0">
              <a:buNone/>
            </a:pPr>
            <a:r>
              <a:rPr lang="hu-HU" dirty="0"/>
              <a:t>Ez mára már megváltozott erre: "Milyen hatást gyakorolnak?"</a:t>
            </a:r>
          </a:p>
          <a:p>
            <a:pPr marL="400050" lvl="1" indent="0">
              <a:buNone/>
            </a:pPr>
            <a:r>
              <a:rPr lang="hu-HU" dirty="0"/>
              <a:t>A választ - jelenleg - csak a Google tudja, de az egyértelmű, hogy a szociális média jelenlét számít.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Minőségi linkkapcsolatok (</a:t>
            </a:r>
            <a:r>
              <a:rPr lang="hu-HU" dirty="0" err="1"/>
              <a:t>backlinks</a:t>
            </a:r>
            <a:r>
              <a:rPr lang="hu-HU" dirty="0"/>
              <a:t>)</a:t>
            </a:r>
          </a:p>
          <a:p>
            <a:pPr marL="400050" lvl="1" indent="0">
              <a:buClr>
                <a:srgbClr val="90C226"/>
              </a:buClr>
              <a:buNone/>
            </a:pPr>
            <a:r>
              <a:rPr lang="hu-HU" dirty="0"/>
              <a:t>A tartalommal együtt a </a:t>
            </a:r>
            <a:r>
              <a:rPr lang="hu-HU" dirty="0" err="1"/>
              <a:t>backlinks</a:t>
            </a:r>
            <a:r>
              <a:rPr lang="hu-HU" dirty="0"/>
              <a:t> a SEO kenyere és vaja. 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A domain név kora</a:t>
            </a:r>
          </a:p>
          <a:p>
            <a:pPr marL="400050" lvl="1" indent="0">
              <a:buClr>
                <a:srgbClr val="90C226"/>
              </a:buClr>
              <a:buNone/>
            </a:pPr>
            <a:r>
              <a:rPr lang="hu-HU" dirty="0"/>
              <a:t>A domain kora egy igencsak aljas keresőmotor rangsoroló tényező. </a:t>
            </a:r>
          </a:p>
          <a:p>
            <a:pPr marL="400050" lvl="1" indent="0">
              <a:buNone/>
            </a:pPr>
            <a:r>
              <a:rPr lang="hu-HU" dirty="0"/>
              <a:t>Nehéz lesz bevezetni egy új weboldalt, de ne </a:t>
            </a:r>
            <a:r>
              <a:rPr lang="hu-HU" dirty="0" err="1"/>
              <a:t>felejtse</a:t>
            </a:r>
            <a:r>
              <a:rPr lang="hu-HU" dirty="0"/>
              <a:t> el, hogy minden új év egy új gyertyát jelent a weboldalának születésnapi tortáján.</a:t>
            </a:r>
            <a:endParaRPr lang="hu-HU" sz="1600" b="0" i="0" dirty="0">
              <a:latin typeface="Trebuchet MS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08FFC6D9-1256-49C0-85E4-02687E66E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3494" y="428047"/>
            <a:ext cx="1575088" cy="13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011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9181" y="455803"/>
            <a:ext cx="8598907" cy="73263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hu-HU" sz="2400" dirty="0"/>
              <a:t>Jelenleg itt tartunk </a:t>
            </a:r>
            <a:r>
              <a:rPr lang="hu-HU" sz="2400" dirty="0">
                <a:sym typeface="Wingdings" panose="05000000000000000000" pitchFamily="2" charset="2"/>
              </a:rPr>
              <a:t></a:t>
            </a:r>
            <a:r>
              <a:rPr lang="hu-HU" sz="2400" dirty="0"/>
              <a:t/>
            </a:r>
            <a:br>
              <a:rPr lang="hu-HU" sz="2400" dirty="0"/>
            </a:br>
            <a:endParaRPr lang="hu-HU" sz="1600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78" y="5357443"/>
            <a:ext cx="8709770" cy="8950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1500" dirty="0"/>
              <a:t>Ne akarjunk mindent magunk megoldani. </a:t>
            </a:r>
            <a:br>
              <a:rPr lang="hu-HU" sz="1500" dirty="0"/>
            </a:br>
            <a:r>
              <a:rPr lang="hu-HU" sz="1500" dirty="0"/>
              <a:t>Keressük meg a megfelelő szakembert.</a:t>
            </a:r>
            <a:br>
              <a:rPr lang="hu-HU" sz="1500" dirty="0"/>
            </a:br>
            <a:r>
              <a:rPr lang="hu-HU" sz="1500" dirty="0"/>
              <a:t>DE tudjuk ellenőrizni amit mond, és csinál!!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50FBAD7-19BE-494F-B864-B0C74693C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85123">
            <a:off x="266877" y="1348645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A375CCF5-F1C0-4268-8A3C-7AFED3179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83058">
            <a:off x="4893277" y="1371657"/>
            <a:ext cx="4815281" cy="3514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154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/>
              <a:t>ON-PAGE SEO – 16 kihagyhatatlan lépésben</a:t>
            </a:r>
            <a:endParaRPr lang="hu-HU" sz="2400" b="0" i="0" dirty="0">
              <a:latin typeface="Trebuchet MS"/>
              <a:ea typeface="+mj-ea"/>
              <a:cs typeface="+mj-cs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2770909"/>
            <a:ext cx="8521907" cy="370162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hu-HU" sz="2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Az oldalcímek helyes beállítása</a:t>
            </a:r>
          </a:p>
          <a:p>
            <a:pPr marL="0" indent="0">
              <a:buNone/>
            </a:pPr>
            <a:r>
              <a:rPr lang="hu-HU" dirty="0"/>
              <a:t>A Google nagyobb súlyt helyez a cím elején talált szavakra.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E565C217-831A-41A7-8228-198C73D82220}"/>
              </a:ext>
            </a:extLst>
          </p:cNvPr>
          <p:cNvSpPr txBox="1"/>
          <p:nvPr/>
        </p:nvSpPr>
        <p:spPr>
          <a:xfrm>
            <a:off x="677511" y="1274618"/>
            <a:ext cx="8808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Valószínűleg már mindenki tudja, hogy az ON-PAGE SEO igen fontos.</a:t>
            </a:r>
          </a:p>
          <a:p>
            <a:r>
              <a:rPr lang="hu-HU" dirty="0"/>
              <a:t>Persze az OFF-LINE témakörébe tartozó </a:t>
            </a:r>
            <a:r>
              <a:rPr lang="hu-HU" dirty="0" err="1"/>
              <a:t>backlinks</a:t>
            </a:r>
            <a:r>
              <a:rPr lang="hu-HU" dirty="0"/>
              <a:t> a </a:t>
            </a:r>
            <a:r>
              <a:rPr lang="hu-HU" dirty="0" err="1"/>
              <a:t>number</a:t>
            </a:r>
            <a:r>
              <a:rPr lang="hu-HU" dirty="0"/>
              <a:t> 1 a </a:t>
            </a:r>
            <a:r>
              <a:rPr lang="hu-HU" dirty="0" err="1"/>
              <a:t>Goggle</a:t>
            </a:r>
            <a:r>
              <a:rPr lang="hu-HU" dirty="0"/>
              <a:t> rangsora számára, de hiába mutatnak ránk a linkek, ha nem „gránitszikla” szilárdságú a SEO az oldalunkon.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1B27F0F4-E192-4DC5-826D-B2E5BD445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168" y="3663816"/>
            <a:ext cx="4881995" cy="310467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23F25B63-F349-428F-BEC7-CE837A366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5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hu-HU" sz="2400" dirty="0"/>
              <a:t>Az oldalcímek helyes beállítása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5"/>
            <a:ext cx="8521907" cy="5216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Amint az látható, a legtöbb versenytárs kulcsszavakra rangsorolt oldala a stratégiai helyek egyikén helyezik el. </a:t>
            </a:r>
          </a:p>
          <a:p>
            <a:pPr marL="0" indent="0">
              <a:buNone/>
            </a:pPr>
            <a:r>
              <a:rPr lang="hu-HU" dirty="0"/>
              <a:t>Tegyük fel például, hogy a „fogyási tippek" kulcsszót akarták rangsorolni, és a következő két címsor közül kell választani:</a:t>
            </a: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r>
              <a:rPr lang="hu-HU" dirty="0"/>
              <a:t>1. fejléc: Fogyási tippek: 10 kötelező teendő a biztos fogyásért</a:t>
            </a:r>
          </a:p>
          <a:p>
            <a:pPr marL="0" indent="0">
              <a:buNone/>
            </a:pPr>
            <a:r>
              <a:rPr lang="hu-HU" dirty="0"/>
              <a:t>2. fejléc Hogyan dobj le 10 tíz kilót – fogyási tippek</a:t>
            </a:r>
          </a:p>
          <a:p>
            <a:pPr marL="0" indent="0">
              <a:buNone/>
            </a:pPr>
            <a:r>
              <a:rPr lang="hu-HU" dirty="0"/>
              <a:t>A Google az 1. fejlécű oldalt fogja választani.</a:t>
            </a:r>
            <a:br>
              <a:rPr lang="hu-HU" dirty="0"/>
            </a:br>
            <a:endParaRPr lang="hu-HU" dirty="0"/>
          </a:p>
          <a:p>
            <a:pPr marL="0" indent="0">
              <a:buNone/>
            </a:pPr>
            <a:r>
              <a:rPr lang="hu-HU" dirty="0"/>
              <a:t>Miért?</a:t>
            </a:r>
          </a:p>
          <a:p>
            <a:pPr marL="0" indent="0">
              <a:buNone/>
            </a:pPr>
            <a:r>
              <a:rPr lang="hu-HU" dirty="0"/>
              <a:t>Mivel a kulcsszó a cím elején található.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Szóval szeretne eljutni az első helyre?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Vegye fel a kiválasztott kulcsszót a cím elején.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6E36502-BA04-4476-8C4E-9BFCB6263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938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hu-HU" sz="2400" dirty="0"/>
              <a:t>Keresőbarát URL (oldalcím) beállítása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5"/>
            <a:ext cx="8521907" cy="5216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Rendszeresen látok olyan oldalakat, ahol az URL hossza több, mint 60 karakter: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https://index.hu/sport/futball/2018/04/14/20_percig_szenvedett_a_gyepen_labszartoressel_a_16_eves_diosgyori_srac/</a:t>
            </a:r>
            <a:r>
              <a:rPr lang="hu-HU" dirty="0"/>
              <a:t> (Ez valós URL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r>
              <a:rPr lang="hu-HU" dirty="0"/>
              <a:t>)</a:t>
            </a:r>
            <a:br>
              <a:rPr lang="hu-HU" dirty="0"/>
            </a:br>
            <a:endParaRPr lang="hu-HU" dirty="0"/>
          </a:p>
          <a:p>
            <a:pPr marL="0" indent="0">
              <a:buNone/>
            </a:pPr>
            <a:r>
              <a:rPr lang="hu-HU" dirty="0"/>
              <a:t>Még ha az Ön URL-</a:t>
            </a:r>
            <a:r>
              <a:rPr lang="hu-HU" dirty="0" err="1"/>
              <a:t>jei</a:t>
            </a:r>
            <a:r>
              <a:rPr lang="hu-HU" dirty="0"/>
              <a:t> nem is ilyen hosszúak, akkor is lehet, hogy van értelme újra gondolni az URL szerkezetét.</a:t>
            </a:r>
            <a:br>
              <a:rPr lang="hu-HU" dirty="0"/>
            </a:br>
            <a:r>
              <a:rPr lang="hu-HU" dirty="0"/>
              <a:t>A Google az URL-t is nyomkövetőként használja, ezért segítsünk neki, hogy kitalálja belőle az oldal tartalmát. </a:t>
            </a:r>
            <a:br>
              <a:rPr lang="hu-HU" dirty="0"/>
            </a:br>
            <a:endParaRPr lang="hu-HU" dirty="0"/>
          </a:p>
          <a:p>
            <a:pPr marL="0" indent="0">
              <a:buNone/>
            </a:pPr>
            <a:r>
              <a:rPr lang="hu-HU" dirty="0"/>
              <a:t>Hozzunk létre rövid – értelmes – URL-t, mely tartalmazza a cél kulcsszót / kulcsszavakat.</a:t>
            </a: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Sok, sok teszt után rájöttem, hogy a nagyon rövid (a lehetőségekhez képest) kulcsszavakban gazdag URL-ek jelentős különbséget mutatnak a rangsorban.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Használjon minél rövidebb értelmes URL-t, amely magába foglalja a célzott kulcsszavakat.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2C49ABE-2C0D-4694-B658-278DA7696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10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hu-HU" sz="2400" dirty="0"/>
              <a:t>Használjon multimédia elemeket a közzétett tartalomban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5"/>
            <a:ext cx="8521907" cy="2410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képek, listák videók hozzáadása nincs közvetlen hatással a Google keresőjére.</a:t>
            </a:r>
          </a:p>
          <a:p>
            <a:pPr marL="0" indent="0">
              <a:buNone/>
            </a:pPr>
            <a:r>
              <a:rPr lang="hu-HU" dirty="0"/>
              <a:t>A gazdag multimédiás tartalom viszont nagyobb felhasználói interakcióhoz vezet, amit a Google már jutalmaz.</a:t>
            </a:r>
          </a:p>
          <a:p>
            <a:pPr marL="0" indent="0">
              <a:buNone/>
            </a:pPr>
            <a:r>
              <a:rPr lang="hu-HU" dirty="0"/>
              <a:t>A multimédiás elemek növelik az oldal felhasználói értékét, </a:t>
            </a:r>
            <a:br>
              <a:rPr lang="hu-HU" dirty="0"/>
            </a:br>
            <a:r>
              <a:rPr lang="hu-HU" dirty="0"/>
              <a:t>több link = magasabb rangsor.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Legalább 1multimédiás típust tartalmazzon (hang, videó, kép, lista) minden közzétett bejegyzés.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B0ED49DF-8505-4E40-9EA7-F076516DFD8B}"/>
              </a:ext>
            </a:extLst>
          </p:cNvPr>
          <p:cNvSpPr txBox="1">
            <a:spLocks/>
          </p:cNvSpPr>
          <p:nvPr/>
        </p:nvSpPr>
        <p:spPr>
          <a:xfrm>
            <a:off x="677511" y="3782290"/>
            <a:ext cx="8598907" cy="535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hu-HU" sz="2400" dirty="0"/>
              <a:t>Használjon az oldalról kifelé mutató linket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xmlns="" id="{4D37E131-88CD-4955-8878-2DCD0F92BC29}"/>
              </a:ext>
            </a:extLst>
          </p:cNvPr>
          <p:cNvSpPr txBox="1">
            <a:spLocks/>
          </p:cNvSpPr>
          <p:nvPr/>
        </p:nvSpPr>
        <p:spPr>
          <a:xfrm>
            <a:off x="571292" y="4317999"/>
            <a:ext cx="8521907" cy="2410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u-HU" dirty="0"/>
              <a:t>A Google Önt is az internet aktív tagjaként szeretné látni. Amennyiben ritkán kapcsolódik külső oldalakhoz – vagy </a:t>
            </a:r>
            <a:r>
              <a:rPr lang="hu-HU" dirty="0" err="1"/>
              <a:t>nofollow-ra</a:t>
            </a:r>
            <a:r>
              <a:rPr lang="hu-HU" dirty="0"/>
              <a:t> állította mindet – úgy fog tűnni, hogy Ön csak a </a:t>
            </a:r>
            <a:r>
              <a:rPr lang="hu-HU" dirty="0" err="1"/>
              <a:t>PageRank-ra</a:t>
            </a:r>
            <a:r>
              <a:rPr lang="hu-HU" dirty="0"/>
              <a:t> hajt.</a:t>
            </a:r>
          </a:p>
          <a:p>
            <a:pPr marL="0" indent="0">
              <a:buFont typeface="Wingdings 3" charset="2"/>
              <a:buNone/>
            </a:pP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Legalább 2 kimenő linket tartalmazzon minden közzétett bejegyzése. Arra figyeljen, hogy csak hiteles, népszerű oldalakra mutassanak ezek a linkek. (A .</a:t>
            </a:r>
            <a:r>
              <a:rPr lang="hu-HU" dirty="0" err="1"/>
              <a:t>gov</a:t>
            </a:r>
            <a:r>
              <a:rPr lang="hu-HU" dirty="0"/>
              <a:t> és a .</a:t>
            </a:r>
            <a:r>
              <a:rPr lang="hu-HU" dirty="0" err="1"/>
              <a:t>edu</a:t>
            </a:r>
            <a:r>
              <a:rPr lang="hu-HU" dirty="0"/>
              <a:t> a legmagasabbra értékelt)</a:t>
            </a:r>
          </a:p>
          <a:p>
            <a:pPr marL="0" indent="0">
              <a:buFont typeface="Wingdings 3" charset="2"/>
              <a:buNone/>
            </a:pP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A55D307-3FB7-4BB1-B1EC-E15D31853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353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hu-HU" sz="2400" dirty="0"/>
              <a:t>A kulcsszót helyezze el a friss tartalom első részében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5"/>
            <a:ext cx="8521907" cy="2410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Google igen nagy figyelmet fordít arra, hogy a kulcsszavak hol jelennek meg az Ön oldalán.</a:t>
            </a:r>
          </a:p>
          <a:p>
            <a:pPr marL="0" indent="0">
              <a:buNone/>
            </a:pPr>
            <a:r>
              <a:rPr lang="hu-HU" dirty="0"/>
              <a:t>Minél előbb van a kulcsszó, annál fontosabb. Elég furán nézne ki, hogy a cikk témáját csak az utolsó pár sorban említené meg.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A kiválasztott kulcsszót a cikk első száz szava közé fel kell venni.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B0ED49DF-8505-4E40-9EA7-F076516DFD8B}"/>
              </a:ext>
            </a:extLst>
          </p:cNvPr>
          <p:cNvSpPr txBox="1">
            <a:spLocks/>
          </p:cNvSpPr>
          <p:nvPr/>
        </p:nvSpPr>
        <p:spPr>
          <a:xfrm>
            <a:off x="677511" y="3131127"/>
            <a:ext cx="8974489" cy="535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+mj-lt"/>
              <a:buAutoNum type="arabicPeriod" startAt="6"/>
            </a:pPr>
            <a:r>
              <a:rPr lang="hu-HU" sz="2400" dirty="0"/>
              <a:t>A kulcsszót vagy szinonimáját jelenítse meg a H1 tagban is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xmlns="" id="{4D37E131-88CD-4955-8878-2DCD0F92BC29}"/>
              </a:ext>
            </a:extLst>
          </p:cNvPr>
          <p:cNvSpPr txBox="1">
            <a:spLocks/>
          </p:cNvSpPr>
          <p:nvPr/>
        </p:nvSpPr>
        <p:spPr>
          <a:xfrm>
            <a:off x="571292" y="3666837"/>
            <a:ext cx="8521907" cy="3061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u-HU" dirty="0"/>
              <a:t>A H1 tag olyan mint az oldal alcíme. </a:t>
            </a:r>
          </a:p>
          <a:p>
            <a:pPr marL="0" indent="0">
              <a:buFont typeface="Wingdings 3" charset="2"/>
              <a:buNone/>
            </a:pPr>
            <a:r>
              <a:rPr lang="hu-HU" dirty="0"/>
              <a:t>A forráskódban minden esetben ellenőrizheti, hogy van e H1 tag.</a:t>
            </a:r>
          </a:p>
          <a:p>
            <a:pPr marL="0" indent="0">
              <a:buFont typeface="Wingdings 3" charset="2"/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</a:t>
            </a:r>
            <a:r>
              <a:rPr lang="hu-HU" dirty="0" err="1"/>
              <a:t>Győződjön</a:t>
            </a:r>
            <a:r>
              <a:rPr lang="hu-HU" dirty="0"/>
              <a:t> meg róla, hogy az oldal H1 tagja tartalmazza a kulcsszót vagy annak szinonimáját.</a:t>
            </a:r>
          </a:p>
          <a:p>
            <a:pPr marL="0" indent="0">
              <a:buFont typeface="Wingdings 3" charset="2"/>
              <a:buNone/>
            </a:pP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406015B0-C956-4743-8E6B-F0484DEA7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271" y="4534165"/>
            <a:ext cx="10592747" cy="111848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AC657E4-9DD2-4C97-BA59-075112C06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476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hu-HU" sz="2400" dirty="0"/>
              <a:t>Csökkentsük az oldal betöltődésének idejét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5"/>
            <a:ext cx="8521907" cy="24106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Ez nagyon FONTOS tényező!</a:t>
            </a:r>
          </a:p>
          <a:p>
            <a:pPr marL="0" indent="0">
              <a:buNone/>
            </a:pPr>
            <a:r>
              <a:rPr lang="hu-HU" dirty="0"/>
              <a:t>Az oldalsebesség az egyik olyan SEO paraméter, amit a Google nyilvánosan is megerősített. </a:t>
            </a:r>
          </a:p>
          <a:p>
            <a:pPr marL="0" indent="0">
              <a:buNone/>
            </a:pPr>
            <a:r>
              <a:rPr lang="hu-HU" dirty="0"/>
              <a:t>A teszteléshez nyugodtan használhatja a Google – ingyenes - </a:t>
            </a:r>
            <a:r>
              <a:rPr lang="hu-HU" dirty="0" err="1"/>
              <a:t>PageSpeed</a:t>
            </a:r>
            <a:r>
              <a:rPr lang="hu-HU" dirty="0"/>
              <a:t> </a:t>
            </a:r>
            <a:r>
              <a:rPr lang="hu-HU" dirty="0" err="1"/>
              <a:t>Insight</a:t>
            </a:r>
            <a:r>
              <a:rPr lang="hu-HU" dirty="0"/>
              <a:t> eszközét. (</a:t>
            </a:r>
            <a:r>
              <a:rPr lang="hu-HU" dirty="0">
                <a:hlinkClick r:id="rId2"/>
              </a:rPr>
              <a:t>https://developers.google.com/speed/pagespeed/insights/</a:t>
            </a:r>
            <a:r>
              <a:rPr lang="hu-HU" dirty="0"/>
              <a:t> )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A </a:t>
            </a:r>
            <a:r>
              <a:rPr lang="hu-HU" dirty="0" err="1"/>
              <a:t>PageSpeed</a:t>
            </a:r>
            <a:r>
              <a:rPr lang="hu-HU" dirty="0"/>
              <a:t> </a:t>
            </a:r>
            <a:r>
              <a:rPr lang="hu-HU" dirty="0" err="1"/>
              <a:t>Insight</a:t>
            </a:r>
            <a:r>
              <a:rPr lang="hu-HU" dirty="0"/>
              <a:t> eszközzel ellenőrizze oldalát, és javítsa ki az esetleges problémákat. (Sajnos legtöbbször programozó kell hozzá). </a:t>
            </a:r>
            <a:br>
              <a:rPr lang="hu-HU" dirty="0"/>
            </a:br>
            <a:r>
              <a:rPr lang="hu-HU" dirty="0"/>
              <a:t>WordPress oldal esetét a WP </a:t>
            </a:r>
            <a:r>
              <a:rPr lang="hu-HU" dirty="0" err="1"/>
              <a:t>Rocket</a:t>
            </a:r>
            <a:r>
              <a:rPr lang="hu-HU" dirty="0"/>
              <a:t>  vagy a WP </a:t>
            </a:r>
            <a:r>
              <a:rPr lang="hu-HU" dirty="0" err="1"/>
              <a:t>Smush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plugin</a:t>
            </a:r>
            <a:r>
              <a:rPr lang="hu-HU" dirty="0"/>
              <a:t> telepítése segíthet.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B0ED49DF-8505-4E40-9EA7-F076516DFD8B}"/>
              </a:ext>
            </a:extLst>
          </p:cNvPr>
          <p:cNvSpPr txBox="1">
            <a:spLocks/>
          </p:cNvSpPr>
          <p:nvPr/>
        </p:nvSpPr>
        <p:spPr>
          <a:xfrm>
            <a:off x="716010" y="3833089"/>
            <a:ext cx="8974489" cy="5357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+mj-lt"/>
              <a:buAutoNum type="arabicPeriod" startAt="8"/>
            </a:pPr>
            <a:r>
              <a:rPr lang="hu-HU" sz="2400" dirty="0"/>
              <a:t>Látható helyen helyezze el a közösségi média megosztásokat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xmlns="" id="{4D37E131-88CD-4955-8878-2DCD0F92BC29}"/>
              </a:ext>
            </a:extLst>
          </p:cNvPr>
          <p:cNvSpPr txBox="1">
            <a:spLocks/>
          </p:cNvSpPr>
          <p:nvPr/>
        </p:nvSpPr>
        <p:spPr>
          <a:xfrm>
            <a:off x="716010" y="4552109"/>
            <a:ext cx="8521907" cy="1802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Minél könnyebben megoszthatják a cikkein, annál valószínűbb, hogy meg is teszik. 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</a:t>
            </a:r>
            <a:r>
              <a:rPr lang="hu-HU" dirty="0" err="1"/>
              <a:t>Győződjön</a:t>
            </a:r>
            <a:r>
              <a:rPr lang="hu-HU" dirty="0"/>
              <a:t> meg róla, hogy a közösségi megosztási gombok jól láthatóan megjelennek a blogbejegyzésekben és cikkekben.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0A5EE141-16C1-43E1-9CC9-C3A34C305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94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églalap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hu-HU" sz="3600" b="0" i="0" dirty="0">
                <a:latin typeface="Trebuchet MS"/>
                <a:ea typeface="+mj-ea"/>
                <a:cs typeface="+mj-cs"/>
              </a:rPr>
              <a:t>Mai témánk</a:t>
            </a:r>
          </a:p>
        </p:txBody>
      </p:sp>
      <p:sp>
        <p:nvSpPr>
          <p:cNvPr id="91139" name="Téglalap 3"/>
          <p:cNvSpPr>
            <a:spLocks noGrp="1" noChangeArrowheads="1"/>
          </p:cNvSpPr>
          <p:nvPr>
            <p:ph idx="1"/>
          </p:nvPr>
        </p:nvSpPr>
        <p:spPr>
          <a:xfrm>
            <a:off x="677511" y="2160590"/>
            <a:ext cx="8834789" cy="3859210"/>
          </a:xfrm>
        </p:spPr>
        <p:txBody>
          <a:bodyPr>
            <a:normAutofit/>
          </a:bodyPr>
          <a:lstStyle/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Online marketing trendek (amik nem hagyhatók figyelmen kívül)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Facebook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Instagram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Google </a:t>
            </a:r>
            <a:r>
              <a:rPr lang="hu-HU" dirty="0" err="1"/>
              <a:t>Ads</a:t>
            </a:r>
            <a:endParaRPr lang="hu-HU" sz="1800" b="0" i="0" dirty="0">
              <a:latin typeface="Trebuchet MS"/>
              <a:ea typeface="+mn-ea"/>
              <a:cs typeface="+mn-cs"/>
            </a:endParaRP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11 Online marketing tipp</a:t>
            </a:r>
            <a:endParaRPr lang="hu-HU" sz="1800" b="0" i="0" dirty="0">
              <a:latin typeface="Trebuchet MS"/>
              <a:ea typeface="+mn-ea"/>
              <a:cs typeface="+mn-cs"/>
            </a:endParaRP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A Google keresési rangsorát befolyásoló legfontosabb tényezők 2019-ban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ON-PAGE SEO – 16 kihagyhatatlan lépésben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Ingyenes ellenőrző eszközök, segédletek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58971742-828B-49BB-A633-A4D3B44EA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3494" y="428047"/>
            <a:ext cx="1575088" cy="13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692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hu-HU" sz="2400" dirty="0"/>
              <a:t>Publikáljon hosszú tartalmakat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5"/>
            <a:ext cx="8521907" cy="2410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Több tanulmány is igazolta, hogy a hosszabb tartalom jobban teljesít a Google keresőjében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B0ED49DF-8505-4E40-9EA7-F076516DFD8B}"/>
              </a:ext>
            </a:extLst>
          </p:cNvPr>
          <p:cNvSpPr txBox="1">
            <a:spLocks/>
          </p:cNvSpPr>
          <p:nvPr/>
        </p:nvSpPr>
        <p:spPr>
          <a:xfrm>
            <a:off x="716010" y="3833089"/>
            <a:ext cx="8974489" cy="535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+mj-lt"/>
              <a:buAutoNum type="arabicPeriod" startAt="10"/>
            </a:pPr>
            <a:r>
              <a:rPr lang="hu-HU" sz="2400" dirty="0" err="1"/>
              <a:t>Csökkentse</a:t>
            </a:r>
            <a:r>
              <a:rPr lang="hu-HU" sz="2400" dirty="0"/>
              <a:t> a visszafordulási arányt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xmlns="" id="{4D37E131-88CD-4955-8878-2DCD0F92BC29}"/>
              </a:ext>
            </a:extLst>
          </p:cNvPr>
          <p:cNvSpPr txBox="1">
            <a:spLocks/>
          </p:cNvSpPr>
          <p:nvPr/>
        </p:nvSpPr>
        <p:spPr>
          <a:xfrm>
            <a:off x="716010" y="4552109"/>
            <a:ext cx="8521907" cy="1802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A visszafordulási arány az egyik legnagyobb SEO és konverzió „gyilkos”. Amennyiben a Google látja, hogy az emberek visszafordulnak az oldalról, hamar eltünteti az oldalt az első oldali listáról.</a:t>
            </a:r>
          </a:p>
          <a:p>
            <a:pPr marL="0" indent="0">
              <a:buNone/>
            </a:pPr>
            <a:r>
              <a:rPr lang="hu-HU" dirty="0"/>
              <a:t>A belső hivatkozások hozzáadása a tartalom elejéhez a leggyorsabb módja annak, hogy csökkentsük a visszafordulási arányt.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Adjon hozzá belső hivatkozást az oldaltartalom elejéhez.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41D7B839-D2DD-46F4-BD58-1B50DEFBE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010" y="1925846"/>
            <a:ext cx="3015481" cy="1841552"/>
          </a:xfrm>
          <a:prstGeom prst="rect">
            <a:avLst/>
          </a:prstGeom>
        </p:spPr>
      </p:pic>
      <p:sp>
        <p:nvSpPr>
          <p:cNvPr id="9" name="Tartalom helye 3">
            <a:extLst>
              <a:ext uri="{FF2B5EF4-FFF2-40B4-BE49-F238E27FC236}">
                <a16:creationId xmlns:a16="http://schemas.microsoft.com/office/drawing/2014/main" xmlns="" id="{500B77B3-EC39-4D79-94A4-87E5C66880E8}"/>
              </a:ext>
            </a:extLst>
          </p:cNvPr>
          <p:cNvSpPr txBox="1">
            <a:spLocks/>
          </p:cNvSpPr>
          <p:nvPr/>
        </p:nvSpPr>
        <p:spPr>
          <a:xfrm>
            <a:off x="3897937" y="1756693"/>
            <a:ext cx="6954789" cy="202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Mint látható a Top 10 eredmény átlagosan 1800 szóval rendelkezik.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Írjon minimum 1500 szavas tartalmat, amely tartalmazza a kiemelt kulcsszavakat is.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FBE9A0BF-5B3A-4DF8-93DA-E638C2ADA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534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hu-HU" sz="2400" dirty="0"/>
              <a:t>Használjon LSI (</a:t>
            </a:r>
            <a:r>
              <a:rPr lang="hu-HU" sz="2400" dirty="0" err="1"/>
              <a:t>Latent</a:t>
            </a:r>
            <a:r>
              <a:rPr lang="hu-HU" sz="2400" dirty="0"/>
              <a:t> </a:t>
            </a:r>
            <a:r>
              <a:rPr lang="hu-HU" sz="2400" dirty="0" err="1"/>
              <a:t>Semantic</a:t>
            </a:r>
            <a:r>
              <a:rPr lang="hu-HU" sz="2400" dirty="0"/>
              <a:t> Indexing) kulcsszavakat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5"/>
            <a:ext cx="8521907" cy="24106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látens szemantikai index kulcsszavak (szinonimák / jelentést erősítő kifejezések), olyan kifejezések, amelyek gyakran megtalálhatóak az Ön kulcsszavai mellett. </a:t>
            </a:r>
          </a:p>
          <a:p>
            <a:pPr marL="0" indent="0">
              <a:buNone/>
            </a:pPr>
            <a:r>
              <a:rPr lang="hu-HU" dirty="0"/>
              <a:t>Pl.: Amennyiben a „fogyási tippek"–</a:t>
            </a:r>
            <a:r>
              <a:rPr lang="hu-HU" dirty="0" err="1"/>
              <a:t>ről</a:t>
            </a:r>
            <a:r>
              <a:rPr lang="hu-HU" dirty="0"/>
              <a:t> van szó, akkor valószínűleg olyan szavak is vannak a szövegben, mint a „táplálkozás”, „zsírégetés”, „diéta”, ..stb. Ezek a szavak az LSI szavak. Ezeket könnyen megtalálhatók a Google keresésioldalán, a </a:t>
            </a:r>
            <a:r>
              <a:rPr lang="hu-HU" dirty="0" err="1"/>
              <a:t>kapcsolodó</a:t>
            </a:r>
            <a:r>
              <a:rPr lang="hu-HU" dirty="0"/>
              <a:t> keresések címsor alatt.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Adjon hozzá 1-2 LSI kulcsszót a bejegyzésed tartalmához.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B0ED49DF-8505-4E40-9EA7-F076516DFD8B}"/>
              </a:ext>
            </a:extLst>
          </p:cNvPr>
          <p:cNvSpPr txBox="1">
            <a:spLocks/>
          </p:cNvSpPr>
          <p:nvPr/>
        </p:nvSpPr>
        <p:spPr>
          <a:xfrm>
            <a:off x="716010" y="3833089"/>
            <a:ext cx="8974489" cy="535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+mj-lt"/>
              <a:buAutoNum type="arabicPeriod" startAt="12"/>
            </a:pPr>
            <a:r>
              <a:rPr lang="hu-HU" sz="2400" dirty="0" err="1"/>
              <a:t>Dwell</a:t>
            </a:r>
            <a:r>
              <a:rPr lang="hu-HU" sz="2400" dirty="0"/>
              <a:t> </a:t>
            </a:r>
            <a:r>
              <a:rPr lang="hu-HU" sz="2400" dirty="0" err="1"/>
              <a:t>time</a:t>
            </a:r>
            <a:r>
              <a:rPr lang="hu-HU" sz="2400" dirty="0"/>
              <a:t> – Oldalon eltöltött idő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xmlns="" id="{4D37E131-88CD-4955-8878-2DCD0F92BC29}"/>
              </a:ext>
            </a:extLst>
          </p:cNvPr>
          <p:cNvSpPr txBox="1">
            <a:spLocks/>
          </p:cNvSpPr>
          <p:nvPr/>
        </p:nvSpPr>
        <p:spPr>
          <a:xfrm>
            <a:off x="716010" y="4368799"/>
            <a:ext cx="8521907" cy="2115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A visszafordulási arányhoz hasonlóan a Google nagyon nagy figyelmet fordít a "rövid kattintásokra" és a "hosszú kattintásokra" is.</a:t>
            </a:r>
          </a:p>
          <a:p>
            <a:pPr marL="0" indent="0">
              <a:buNone/>
            </a:pPr>
            <a:r>
              <a:rPr lang="hu-HU" dirty="0"/>
              <a:t>Ha a látogató rögtön elmegy az oldalról, az rossz minőségű tartalomra utal. Az átlagos tartózkodási időt az érdekes tartalmak megírásával növelheti, így – ha még vissza is ugrik a keresési eredményhez – egy ”hosszú kattintással” rendelkezik.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Írjon érdekes, vonzó, hosszú tartalmakat. Rendkívül nehéz feladat! Az első bekezdésnek igen meggyőzőnek kell lennie.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27E334E1-0D9C-4772-93E8-32F43A550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499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hu-HU" sz="2400" dirty="0"/>
              <a:t>Belső linkek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5"/>
            <a:ext cx="8521907" cy="1376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belső összekapcsolás egy nagyszerű SEO lehetőség. A Wikipédia oldalai kiválóan mutatják ennek a technikának a használatát. 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Adjon hozzá 2-3 belső linket a friss cikkhez, melyek egy korábban már publikált tartalomra mutatnak. 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B0ED49DF-8505-4E40-9EA7-F076516DFD8B}"/>
              </a:ext>
            </a:extLst>
          </p:cNvPr>
          <p:cNvSpPr txBox="1">
            <a:spLocks/>
          </p:cNvSpPr>
          <p:nvPr/>
        </p:nvSpPr>
        <p:spPr>
          <a:xfrm>
            <a:off x="716010" y="2770909"/>
            <a:ext cx="8974489" cy="535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+mj-lt"/>
              <a:buAutoNum type="arabicPeriod" startAt="14"/>
            </a:pPr>
            <a:r>
              <a:rPr lang="hu-HU" sz="2400" dirty="0"/>
              <a:t>H2 és H3 tag</a:t>
            </a:r>
          </a:p>
        </p:txBody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xmlns="" id="{4D37E131-88CD-4955-8878-2DCD0F92BC29}"/>
              </a:ext>
            </a:extLst>
          </p:cNvPr>
          <p:cNvSpPr txBox="1">
            <a:spLocks/>
          </p:cNvSpPr>
          <p:nvPr/>
        </p:nvSpPr>
        <p:spPr>
          <a:xfrm>
            <a:off x="716010" y="3172691"/>
            <a:ext cx="8521907" cy="115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A H1és a H3: legalább az egyiknek tartalmazniuk kéne a cél kulcsszót vagy annak közeli szinonimáját.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A kulcsszót foglalja be a H2 vagy a H3 tagba.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xmlns="" id="{9CE9200D-278B-42F2-B3DF-788B5F7C9A96}"/>
              </a:ext>
            </a:extLst>
          </p:cNvPr>
          <p:cNvSpPr txBox="1">
            <a:spLocks/>
          </p:cNvSpPr>
          <p:nvPr/>
        </p:nvSpPr>
        <p:spPr>
          <a:xfrm>
            <a:off x="677511" y="4331855"/>
            <a:ext cx="8974489" cy="535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+mj-lt"/>
              <a:buAutoNum type="arabicPeriod" startAt="15"/>
            </a:pPr>
            <a:r>
              <a:rPr lang="hu-HU" sz="2400" dirty="0"/>
              <a:t>Képek alt tagjainak optimalizálása</a:t>
            </a:r>
          </a:p>
        </p:txBody>
      </p:sp>
      <p:sp>
        <p:nvSpPr>
          <p:cNvPr id="8" name="Tartalom helye 3">
            <a:extLst>
              <a:ext uri="{FF2B5EF4-FFF2-40B4-BE49-F238E27FC236}">
                <a16:creationId xmlns:a16="http://schemas.microsoft.com/office/drawing/2014/main" xmlns="" id="{0DA7D3B4-E95D-4B19-994F-EC479B3B7244}"/>
              </a:ext>
            </a:extLst>
          </p:cNvPr>
          <p:cNvSpPr txBox="1">
            <a:spLocks/>
          </p:cNvSpPr>
          <p:nvPr/>
        </p:nvSpPr>
        <p:spPr>
          <a:xfrm>
            <a:off x="754511" y="4839855"/>
            <a:ext cx="8521907" cy="115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A legnépszerűbb kulcsszavakra eljutnak Önhöz a Google képkeresőjéből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Adjon hozzá a képeihez kulcsszógazdag szöveget.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A39EC8ED-AB99-4A96-8654-8EA4BACA4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778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6"/>
            </a:pPr>
            <a:r>
              <a:rPr lang="hu-HU" sz="2400" dirty="0"/>
              <a:t>Tartalomra mutató linkek optimalizálása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5"/>
            <a:ext cx="8521907" cy="3075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Minél közelebb van egy oldal a kezdőlapjához, annál magasabb lesz az oldal rangsora a Google-ban.</a:t>
            </a:r>
          </a:p>
          <a:p>
            <a:pPr marL="0" indent="0">
              <a:buNone/>
            </a:pPr>
            <a:r>
              <a:rPr lang="hu-HU" dirty="0"/>
              <a:t>Ha több, mint 3 kattintással jut el a kezdőlapról a céloldalra (pl.</a:t>
            </a:r>
          </a:p>
          <a:p>
            <a:pPr marL="0" indent="0">
              <a:buNone/>
            </a:pPr>
            <a:r>
              <a:rPr lang="hu-HU" dirty="0"/>
              <a:t>&gt; blog -&gt; régebbi bejegyzések -&gt; fogyás kategória -&gt; blogbejegyzés), akkor az oldal igen gyenge </a:t>
            </a:r>
            <a:r>
              <a:rPr lang="hu-HU" dirty="0" err="1"/>
              <a:t>PageRank-al</a:t>
            </a:r>
            <a:r>
              <a:rPr lang="hu-HU" dirty="0"/>
              <a:t> rendelkezik.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CSELEKVÉS</a:t>
            </a:r>
            <a:r>
              <a:rPr lang="hu-HU" dirty="0"/>
              <a:t>: </a:t>
            </a:r>
            <a:r>
              <a:rPr lang="hu-HU" dirty="0" err="1"/>
              <a:t>Győződjön</a:t>
            </a:r>
            <a:r>
              <a:rPr lang="hu-HU" dirty="0"/>
              <a:t> meg róla, hogy a fontos oldalak kevesebb, mint 3 kattintással érhetők el.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5CE755C-06A1-4461-BB79-A7738CD20E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950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r>
              <a:rPr lang="hu-HU" sz="2400" dirty="0"/>
              <a:t>+1 Bónusz tipp: Maximalizálja a CTR-t (átkattintási arány)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5"/>
            <a:ext cx="8521907" cy="4017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Ha az emberek ritkán kattintanak az oldalára a Google keresési eredményei között, akkor ez egy nagyon jó jelzése annak, hogy a tartalom nem illik a keresett kulcsszóhoz, ezért a Google hátrébb sorolja az oldalt.</a:t>
            </a:r>
          </a:p>
          <a:p>
            <a:pPr marL="0" indent="0">
              <a:buNone/>
            </a:pPr>
            <a:r>
              <a:rPr lang="hu-HU" dirty="0"/>
              <a:t>Az ellenkezője is igaz: ha a webhelyét vonzónak találják, a Google előrébb helyezi a rangsorba. </a:t>
            </a: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Hogyan maximalizálhatja CTR-értékét a Google-ban?</a:t>
            </a:r>
          </a:p>
          <a:p>
            <a:pPr marL="0" indent="0">
              <a:buNone/>
            </a:pPr>
            <a:r>
              <a:rPr lang="hu-HU" dirty="0"/>
              <a:t>Ez könnyű feladat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r>
              <a:rPr lang="hu-HU" dirty="0"/>
              <a:t>: nézze meg a kulcsszó AdWords hirdetéseit.</a:t>
            </a:r>
          </a:p>
          <a:p>
            <a:pPr marL="0" indent="0">
              <a:buNone/>
            </a:pPr>
            <a:r>
              <a:rPr lang="hu-HU" dirty="0"/>
              <a:t>Láthatja azokat az AdWords hirdetéseket, amelyeket versenyképesek a kulcsszavakért. </a:t>
            </a:r>
          </a:p>
          <a:p>
            <a:pPr marL="0" indent="0">
              <a:buNone/>
            </a:pPr>
            <a:r>
              <a:rPr lang="hu-HU" dirty="0"/>
              <a:t>A hirdetés elemeit használhatja a cím és a leírás tartalmának kattintásmágnesekké alakításához.</a:t>
            </a:r>
          </a:p>
        </p:txBody>
      </p:sp>
    </p:spTree>
    <p:extLst>
      <p:ext uri="{BB962C8B-B14F-4D97-AF65-F5344CB8AC3E}">
        <p14:creationId xmlns:p14="http://schemas.microsoft.com/office/powerpoint/2010/main" xmlns="" val="2143384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hu-HU" sz="2400" dirty="0"/>
              <a:t>Ingyenes ellenőrző eszközök, segédletek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4"/>
            <a:ext cx="8521907" cy="541310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Google </a:t>
            </a:r>
            <a:r>
              <a:rPr lang="hu-HU" dirty="0" err="1">
                <a:solidFill>
                  <a:schemeClr val="tx1"/>
                </a:solidFill>
              </a:rPr>
              <a:t>PageSpeed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Insights</a:t>
            </a:r>
            <a:endParaRPr lang="hu-HU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2"/>
              </a:rPr>
              <a:t>https://developers.google.com/speed/pagespeed/insights/?hl=hu</a:t>
            </a:r>
            <a:endParaRPr lang="hu-HU" dirty="0">
              <a:solidFill>
                <a:schemeClr val="tx1"/>
              </a:solidFill>
            </a:endParaRPr>
          </a:p>
          <a:p>
            <a:pPr marL="285750"/>
            <a:r>
              <a:rPr lang="hu-HU" dirty="0">
                <a:solidFill>
                  <a:schemeClr val="tx1"/>
                </a:solidFill>
              </a:rPr>
              <a:t>Dokumentáció: </a:t>
            </a:r>
            <a:r>
              <a:rPr lang="hu-HU" dirty="0">
                <a:solidFill>
                  <a:schemeClr val="tx1"/>
                </a:solidFill>
                <a:hlinkClick r:id="rId3"/>
              </a:rPr>
              <a:t>https://developers.google.com/speed/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r>
              <a:rPr lang="hu-HU" dirty="0">
                <a:solidFill>
                  <a:schemeClr val="tx1"/>
                </a:solidFill>
              </a:rPr>
              <a:t>Google </a:t>
            </a:r>
            <a:r>
              <a:rPr lang="hu-HU" dirty="0" err="1">
                <a:solidFill>
                  <a:schemeClr val="tx1"/>
                </a:solidFill>
              </a:rPr>
              <a:t>webmastertools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  <a:hlinkClick r:id="rId4"/>
              </a:rPr>
              <a:t>https://www.google.com/webmasters/tools/home?hl=hu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AMP ellenőrző eszköz - </a:t>
            </a:r>
            <a:r>
              <a:rPr lang="hu-HU" dirty="0">
                <a:solidFill>
                  <a:schemeClr val="tx1"/>
                </a:solidFill>
                <a:hlinkClick r:id="rId5"/>
              </a:rPr>
              <a:t>https://validator.ampproject.org/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Google strukturált adatok teszteszköze</a:t>
            </a: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6"/>
              </a:rPr>
              <a:t>https://search.google.com/structured-data/testing-tool/u/0/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Általános információk az oldal felépítésével kapcsolatban</a:t>
            </a: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7"/>
              </a:rPr>
              <a:t>https://developers.google.com/search/docs/guides/</a:t>
            </a:r>
            <a:endParaRPr lang="hu-HU" dirty="0">
              <a:solidFill>
                <a:schemeClr val="tx1"/>
              </a:solidFill>
            </a:endParaRPr>
          </a:p>
          <a:p>
            <a:pPr marL="285750"/>
            <a:r>
              <a:rPr lang="hu-HU" dirty="0">
                <a:solidFill>
                  <a:schemeClr val="tx1"/>
                </a:solidFill>
              </a:rPr>
              <a:t>Google Általános Irányelvek (eredetileg belső dokumentum, 160 oldal)</a:t>
            </a: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8"/>
              </a:rPr>
              <a:t>https://static.googleusercontent.com/media/www.google.com/hu//insidesearch/howsearchworks/assets/searchqualityevaluatorguidelines.pdf</a:t>
            </a:r>
            <a:endParaRPr lang="hu-HU" dirty="0">
              <a:solidFill>
                <a:schemeClr val="tx1"/>
              </a:solidFill>
            </a:endParaRPr>
          </a:p>
          <a:p>
            <a:pPr marL="285750"/>
            <a:r>
              <a:rPr lang="hu-HU" dirty="0" err="1">
                <a:solidFill>
                  <a:schemeClr val="tx1"/>
                </a:solidFill>
              </a:rPr>
              <a:t>Gtmetrix</a:t>
            </a:r>
            <a:r>
              <a:rPr lang="hu-HU" dirty="0">
                <a:solidFill>
                  <a:schemeClr val="tx1"/>
                </a:solidFill>
              </a:rPr>
              <a:t> technikai ellenőrző eszköz - </a:t>
            </a:r>
            <a:r>
              <a:rPr lang="hu-HU" dirty="0">
                <a:solidFill>
                  <a:schemeClr val="tx1"/>
                </a:solidFill>
                <a:hlinkClick r:id="rId9"/>
              </a:rPr>
              <a:t>https://gtmetrix.com/</a:t>
            </a:r>
            <a:endParaRPr lang="hu-HU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F289C16-0B89-4622-A47B-CB8373DE02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425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hu-HU" sz="2400" dirty="0"/>
              <a:t>Ingyenes ellenőrző eszközök, segédletek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4"/>
            <a:ext cx="8521907" cy="541310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Google </a:t>
            </a:r>
            <a:r>
              <a:rPr lang="hu-HU" dirty="0" err="1">
                <a:solidFill>
                  <a:schemeClr val="tx1"/>
                </a:solidFill>
              </a:rPr>
              <a:t>Analytics</a:t>
            </a:r>
            <a:endParaRPr lang="hu-HU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2"/>
              </a:rPr>
              <a:t>https://www.google.com/intl/hu/analytics/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Google </a:t>
            </a:r>
            <a:r>
              <a:rPr lang="hu-HU" dirty="0" err="1">
                <a:solidFill>
                  <a:schemeClr val="tx1"/>
                </a:solidFill>
              </a:rPr>
              <a:t>Optimizer</a:t>
            </a:r>
            <a:r>
              <a:rPr lang="hu-HU" dirty="0">
                <a:solidFill>
                  <a:schemeClr val="tx1"/>
                </a:solidFill>
              </a:rPr>
              <a:t> (A/B teszt, multiteszt) </a:t>
            </a:r>
            <a:r>
              <a:rPr lang="hu-HU" dirty="0">
                <a:solidFill>
                  <a:schemeClr val="tx1"/>
                </a:solidFill>
                <a:hlinkClick r:id="rId3"/>
              </a:rPr>
              <a:t>https://optimize.google.com/optimize/home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Google </a:t>
            </a:r>
            <a:r>
              <a:rPr lang="hu-HU" dirty="0" err="1">
                <a:solidFill>
                  <a:schemeClr val="tx1"/>
                </a:solidFill>
              </a:rPr>
              <a:t>keywords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planner</a:t>
            </a:r>
            <a:r>
              <a:rPr lang="hu-HU" dirty="0">
                <a:solidFill>
                  <a:schemeClr val="tx1"/>
                </a:solidFill>
              </a:rPr>
              <a:t> – kulcsszó tervező</a:t>
            </a: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4"/>
              </a:rPr>
              <a:t>https://adwords.google.com/home/tools/keyword-planner/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Google </a:t>
            </a:r>
            <a:r>
              <a:rPr lang="hu-HU" dirty="0" err="1">
                <a:solidFill>
                  <a:schemeClr val="tx1"/>
                </a:solidFill>
              </a:rPr>
              <a:t>trends</a:t>
            </a:r>
            <a:endParaRPr lang="hu-HU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5"/>
              </a:rPr>
              <a:t>https://trends.google.hu/trends/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SEO </a:t>
            </a:r>
            <a:r>
              <a:rPr lang="hu-HU" dirty="0" err="1">
                <a:solidFill>
                  <a:schemeClr val="tx1"/>
                </a:solidFill>
              </a:rPr>
              <a:t>SiteCheckup</a:t>
            </a:r>
            <a:r>
              <a:rPr lang="hu-HU" dirty="0">
                <a:solidFill>
                  <a:schemeClr val="tx1"/>
                </a:solidFill>
              </a:rPr>
              <a:t> – weboldal ellenőrző eszköz</a:t>
            </a: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6"/>
              </a:rPr>
              <a:t>https://seositecheckup.com</a:t>
            </a:r>
            <a:endParaRPr lang="hu-HU" dirty="0">
              <a:solidFill>
                <a:schemeClr val="tx1"/>
              </a:solidFill>
            </a:endParaRPr>
          </a:p>
          <a:p>
            <a:pPr marL="285750"/>
            <a:r>
              <a:rPr lang="hu-HU" dirty="0">
                <a:solidFill>
                  <a:schemeClr val="tx1"/>
                </a:solidFill>
              </a:rPr>
              <a:t>Google keresője </a:t>
            </a:r>
            <a:r>
              <a:rPr lang="hu-HU" dirty="0">
                <a:solidFill>
                  <a:srgbClr val="FF0000"/>
                </a:solidFill>
              </a:rPr>
              <a:t>inkognitó módban!</a:t>
            </a:r>
          </a:p>
          <a:p>
            <a:pPr marL="285750"/>
            <a:r>
              <a:rPr lang="hu-HU" dirty="0">
                <a:solidFill>
                  <a:schemeClr val="tx1"/>
                </a:solidFill>
              </a:rPr>
              <a:t>Séma kreátor (strukturált adatok)</a:t>
            </a: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7"/>
              </a:rPr>
              <a:t>https://raventools.com/site-auditor/seo-guide/schema-structured-data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8036EA8-5F05-45F3-9162-E94D8B6AEA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303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hu-HU" sz="2400" dirty="0"/>
              <a:t>Ingyenes ellenőrző eszközök, segédletek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4"/>
            <a:ext cx="8521907" cy="5413103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chemeClr val="tx1"/>
                </a:solidFill>
              </a:rPr>
              <a:t>SimilarWeb</a:t>
            </a:r>
            <a:r>
              <a:rPr lang="hu-HU" dirty="0">
                <a:solidFill>
                  <a:schemeClr val="tx1"/>
                </a:solidFill>
              </a:rPr>
              <a:t> - </a:t>
            </a:r>
            <a:r>
              <a:rPr lang="hu-HU" dirty="0">
                <a:solidFill>
                  <a:schemeClr val="tx1"/>
                </a:solidFill>
                <a:hlinkClick r:id="rId2"/>
              </a:rPr>
              <a:t>https://www.similarweb.com/</a:t>
            </a:r>
            <a:endParaRPr lang="hu-HU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</a:rPr>
              <a:t>Ezzel az eszközzel összehasonlítható két webhely forgalma, ami hasznos lehet a versenytársak nyomkövetéséhez.</a:t>
            </a:r>
          </a:p>
          <a:p>
            <a:r>
              <a:rPr lang="hu-HU" dirty="0">
                <a:solidFill>
                  <a:schemeClr val="tx1"/>
                </a:solidFill>
              </a:rPr>
              <a:t>SERP (</a:t>
            </a:r>
            <a:r>
              <a:rPr lang="hu-HU" dirty="0" err="1">
                <a:solidFill>
                  <a:schemeClr val="tx1"/>
                </a:solidFill>
              </a:rPr>
              <a:t>Searh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Engine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Ressult</a:t>
            </a:r>
            <a:r>
              <a:rPr lang="hu-HU" dirty="0">
                <a:solidFill>
                  <a:schemeClr val="tx1"/>
                </a:solidFill>
              </a:rPr>
              <a:t> Page) elemző </a:t>
            </a: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3"/>
              </a:rPr>
              <a:t>https://serps.com/tools/rank-checker/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XML oldaltérkép </a:t>
            </a:r>
            <a:r>
              <a:rPr lang="hu-HU" dirty="0" err="1">
                <a:solidFill>
                  <a:schemeClr val="tx1"/>
                </a:solidFill>
              </a:rPr>
              <a:t>kereátor</a:t>
            </a:r>
            <a:endParaRPr lang="hu-HU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4"/>
              </a:rPr>
              <a:t>https://www.xml-sitemaps.com/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„Törött” linkek keresője</a:t>
            </a: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5"/>
              </a:rPr>
              <a:t>https://www.internetmarketingninjas.com/seo-tools/google-sitemap-generator/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rgbClr val="FF0000"/>
                </a:solidFill>
              </a:rPr>
              <a:t>Copyscape</a:t>
            </a:r>
            <a:r>
              <a:rPr lang="hu-HU" dirty="0">
                <a:solidFill>
                  <a:srgbClr val="FF0000"/>
                </a:solidFill>
              </a:rPr>
              <a:t> = Duplikált – másolt? – tartalom kereső</a:t>
            </a:r>
          </a:p>
          <a:p>
            <a:pPr marL="400050" lvl="1" indent="0">
              <a:buNone/>
            </a:pPr>
            <a:r>
              <a:rPr lang="hu-HU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http://www.copyscape.com/</a:t>
            </a:r>
            <a:endParaRPr lang="hu-HU" dirty="0">
              <a:solidFill>
                <a:srgbClr val="FF0000"/>
              </a:solidFill>
            </a:endParaRPr>
          </a:p>
          <a:p>
            <a:pPr marL="285750"/>
            <a:r>
              <a:rPr lang="hu-HU" dirty="0">
                <a:solidFill>
                  <a:schemeClr val="tx1"/>
                </a:solidFill>
              </a:rPr>
              <a:t>Robot .</a:t>
            </a:r>
            <a:r>
              <a:rPr lang="hu-HU" dirty="0" err="1">
                <a:solidFill>
                  <a:schemeClr val="tx1"/>
                </a:solidFill>
              </a:rPr>
              <a:t>txt</a:t>
            </a:r>
            <a:r>
              <a:rPr lang="hu-HU" dirty="0">
                <a:solidFill>
                  <a:schemeClr val="tx1"/>
                </a:solidFill>
              </a:rPr>
              <a:t> generátor - </a:t>
            </a:r>
            <a:r>
              <a:rPr lang="hu-HU" dirty="0">
                <a:solidFill>
                  <a:schemeClr val="tx1"/>
                </a:solidFill>
                <a:hlinkClick r:id="rId7"/>
              </a:rPr>
              <a:t>http://www.yellowpipe.com/yis/tools/robots.txt/</a:t>
            </a:r>
            <a:endParaRPr lang="hu-HU" dirty="0">
              <a:solidFill>
                <a:srgbClr val="FF0000"/>
              </a:solidFill>
            </a:endParaRPr>
          </a:p>
          <a:p>
            <a:pPr marL="285750"/>
            <a:r>
              <a:rPr lang="hu-HU" dirty="0">
                <a:solidFill>
                  <a:schemeClr val="tx1"/>
                </a:solidFill>
              </a:rPr>
              <a:t>Bing </a:t>
            </a:r>
            <a:r>
              <a:rPr lang="hu-HU" dirty="0" err="1">
                <a:solidFill>
                  <a:schemeClr val="tx1"/>
                </a:solidFill>
              </a:rPr>
              <a:t>webmastereszközök</a:t>
            </a:r>
            <a:r>
              <a:rPr lang="hu-HU" dirty="0">
                <a:solidFill>
                  <a:schemeClr val="tx1"/>
                </a:solidFill>
              </a:rPr>
              <a:t> -https://www.bing.com/toolbox/webmaster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8990CB87-889F-4EBB-9DA3-66E8EE471A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491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535709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hu-HU" sz="2400" dirty="0"/>
              <a:t>Ingyenes ellenőrző eszközök, segédletek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906F39BC-98E5-4995-9E45-28B596D36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256144"/>
            <a:ext cx="8521907" cy="5413103"/>
          </a:xfrm>
        </p:spPr>
        <p:txBody>
          <a:bodyPr>
            <a:normAutofit/>
          </a:bodyPr>
          <a:lstStyle/>
          <a:p>
            <a:pPr marL="285750"/>
            <a:r>
              <a:rPr lang="hu-HU" dirty="0" err="1">
                <a:solidFill>
                  <a:schemeClr val="tx1"/>
                </a:solidFill>
              </a:rPr>
              <a:t>Buffer</a:t>
            </a:r>
            <a:r>
              <a:rPr lang="hu-HU" dirty="0">
                <a:solidFill>
                  <a:schemeClr val="tx1"/>
                </a:solidFill>
              </a:rPr>
              <a:t> - </a:t>
            </a:r>
            <a:r>
              <a:rPr lang="hu-HU" dirty="0">
                <a:solidFill>
                  <a:schemeClr val="tx1"/>
                </a:solidFill>
                <a:hlinkClick r:id="rId2"/>
              </a:rPr>
              <a:t>https://buffer.com/</a:t>
            </a:r>
            <a:endParaRPr lang="hu-HU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</a:rPr>
              <a:t>Közösségi média megosztások optimalizálása</a:t>
            </a:r>
          </a:p>
          <a:p>
            <a:r>
              <a:rPr lang="hu-HU" dirty="0" err="1">
                <a:solidFill>
                  <a:schemeClr val="tx1"/>
                </a:solidFill>
              </a:rPr>
              <a:t>BuiltWith</a:t>
            </a:r>
            <a:r>
              <a:rPr lang="hu-HU" dirty="0">
                <a:solidFill>
                  <a:schemeClr val="tx1"/>
                </a:solidFill>
              </a:rPr>
              <a:t> - </a:t>
            </a:r>
            <a:r>
              <a:rPr lang="hu-HU" sz="1600" dirty="0">
                <a:solidFill>
                  <a:schemeClr val="tx1"/>
                </a:solidFill>
                <a:hlinkClick r:id="rId3"/>
              </a:rPr>
              <a:t>https://builtwith.com</a:t>
            </a:r>
            <a:endParaRPr lang="hu-HU" sz="16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</a:rPr>
              <a:t>Az oldal „technológiai profiljának” felderítése (Mit használ a konkurencia?)</a:t>
            </a:r>
          </a:p>
          <a:p>
            <a:r>
              <a:rPr lang="hu-HU" dirty="0">
                <a:solidFill>
                  <a:schemeClr val="tx1"/>
                </a:solidFill>
              </a:rPr>
              <a:t>Word dokumentum átalakítása hibamentes HTML kóddá </a:t>
            </a: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4"/>
              </a:rPr>
              <a:t>https://word2cleanhtml.com/</a:t>
            </a:r>
            <a:endParaRPr lang="hu-HU" dirty="0">
              <a:solidFill>
                <a:schemeClr val="tx1"/>
              </a:solidFill>
            </a:endParaRPr>
          </a:p>
          <a:p>
            <a:pPr marL="285750"/>
            <a:r>
              <a:rPr lang="hu-HU" dirty="0">
                <a:solidFill>
                  <a:schemeClr val="tx1"/>
                </a:solidFill>
              </a:rPr>
              <a:t>„Időgép” – </a:t>
            </a:r>
            <a:r>
              <a:rPr lang="hu-HU" dirty="0" err="1">
                <a:solidFill>
                  <a:schemeClr val="tx1"/>
                </a:solidFill>
              </a:rPr>
              <a:t>WayBack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Machine</a:t>
            </a:r>
            <a:endParaRPr lang="hu-HU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5"/>
              </a:rPr>
              <a:t>http://archive.org/web/web.php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Yoast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Wordpress</a:t>
            </a:r>
            <a:r>
              <a:rPr lang="hu-HU" dirty="0">
                <a:solidFill>
                  <a:schemeClr val="tx1"/>
                </a:solidFill>
              </a:rPr>
              <a:t> SEO </a:t>
            </a:r>
            <a:r>
              <a:rPr lang="hu-HU" dirty="0" err="1">
                <a:solidFill>
                  <a:schemeClr val="tx1"/>
                </a:solidFill>
              </a:rPr>
              <a:t>plugin</a:t>
            </a:r>
            <a:endParaRPr lang="hu-HU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6"/>
              </a:rPr>
              <a:t>https://yoast.com/wordpress/plugins/seo/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YouTube </a:t>
            </a:r>
            <a:r>
              <a:rPr lang="hu-HU" dirty="0" err="1">
                <a:solidFill>
                  <a:schemeClr val="tx1"/>
                </a:solidFill>
              </a:rPr>
              <a:t>Analitycs</a:t>
            </a:r>
            <a:endParaRPr lang="hu-HU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  <a:hlinkClick r:id="rId7"/>
              </a:rPr>
              <a:t>https://www.youtube.com/analytics?o=U</a:t>
            </a:r>
            <a:endParaRPr lang="hu-HU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hu-HU" dirty="0">
                <a:solidFill>
                  <a:schemeClr val="tx1"/>
                </a:solidFill>
              </a:rPr>
              <a:t>Videó specifikus elemzések. A YouTube videót rendszeresen publikálók számára kötelező!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B5D269E-9013-43C7-8521-FA0B732E6A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240">
            <a:off x="10353964" y="244043"/>
            <a:ext cx="1426071" cy="14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356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églalap 2"/>
          <p:cNvSpPr>
            <a:spLocks noGrp="1" noChangeArrowheads="1"/>
          </p:cNvSpPr>
          <p:nvPr>
            <p:ph type="title"/>
          </p:nvPr>
        </p:nvSpPr>
        <p:spPr>
          <a:xfrm>
            <a:off x="1968696" y="1718902"/>
            <a:ext cx="5991735" cy="752403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hu-HU" sz="4000" b="0" i="0" dirty="0">
                <a:latin typeface="Trebuchet MS"/>
                <a:ea typeface="+mj-ea"/>
                <a:cs typeface="+mj-cs"/>
              </a:rPr>
              <a:t>Köszönöm a figyelmet!</a:t>
            </a:r>
          </a:p>
        </p:txBody>
      </p:sp>
      <p:sp>
        <p:nvSpPr>
          <p:cNvPr id="10" name="Szöveg helye 9"/>
          <p:cNvSpPr>
            <a:spLocks noGrp="1"/>
          </p:cNvSpPr>
          <p:nvPr>
            <p:ph type="body" idx="1"/>
          </p:nvPr>
        </p:nvSpPr>
        <p:spPr>
          <a:xfrm>
            <a:off x="2514701" y="3201194"/>
            <a:ext cx="4641108" cy="117706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hu-HU" dirty="0"/>
              <a:t>Horváth Antal</a:t>
            </a:r>
          </a:p>
          <a:p>
            <a:pPr algn="r"/>
            <a:r>
              <a:rPr lang="hu-HU" dirty="0"/>
              <a:t>hantal@mimezis.com</a:t>
            </a:r>
          </a:p>
          <a:p>
            <a:pPr algn="r"/>
            <a:r>
              <a:rPr lang="hu-HU" dirty="0"/>
              <a:t>+36 30 332 4567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65DBB51-A819-469B-ACB7-86AEB70A7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569" y="2673511"/>
            <a:ext cx="2392681" cy="18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77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églalap 2"/>
          <p:cNvSpPr>
            <a:spLocks noGrp="1" noChangeArrowheads="1"/>
          </p:cNvSpPr>
          <p:nvPr>
            <p:ph type="title"/>
          </p:nvPr>
        </p:nvSpPr>
        <p:spPr>
          <a:xfrm>
            <a:off x="677511" y="609600"/>
            <a:ext cx="8598907" cy="548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 err="1"/>
              <a:t>OnLine</a:t>
            </a:r>
            <a:r>
              <a:rPr lang="hu-HU" sz="2400" dirty="0"/>
              <a:t> marketing trendek</a:t>
            </a:r>
            <a:endParaRPr lang="hu-HU" sz="2400" b="0" i="0" dirty="0">
              <a:latin typeface="Trebuchet MS"/>
              <a:ea typeface="+mj-ea"/>
              <a:cs typeface="+mj-cs"/>
            </a:endParaRPr>
          </a:p>
        </p:txBody>
      </p:sp>
      <p:sp>
        <p:nvSpPr>
          <p:cNvPr id="92164" name="Téglalap 4"/>
          <p:cNvSpPr>
            <a:spLocks noGrp="1" noChangeArrowheads="1"/>
          </p:cNvSpPr>
          <p:nvPr>
            <p:ph sz="half" idx="1"/>
          </p:nvPr>
        </p:nvSpPr>
        <p:spPr>
          <a:xfrm>
            <a:off x="677511" y="1240169"/>
            <a:ext cx="8872889" cy="4661867"/>
          </a:xfrm>
        </p:spPr>
        <p:txBody>
          <a:bodyPr>
            <a:normAutofit/>
          </a:bodyPr>
          <a:lstStyle/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Mesterséges intelligencia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Programozott marketing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Chat robotok (chatbot)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Testre szabás / megszemélyesítés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Video Marketing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 err="1"/>
              <a:t>Influencer</a:t>
            </a:r>
            <a:r>
              <a:rPr lang="hu-HU" sz="1400" dirty="0"/>
              <a:t> Marketing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Közösségi média üzenetküldő alkalmazások </a:t>
            </a:r>
            <a:br>
              <a:rPr lang="hu-HU" sz="1400" dirty="0"/>
            </a:br>
            <a:r>
              <a:rPr lang="hu-HU" sz="1400" dirty="0"/>
              <a:t>(</a:t>
            </a:r>
            <a:r>
              <a:rPr lang="hu-HU" sz="1400" dirty="0" err="1"/>
              <a:t>Social</a:t>
            </a:r>
            <a:r>
              <a:rPr lang="hu-HU" sz="1400" dirty="0"/>
              <a:t> </a:t>
            </a:r>
            <a:r>
              <a:rPr lang="hu-HU" sz="1400" dirty="0" err="1"/>
              <a:t>Messaging</a:t>
            </a:r>
            <a:r>
              <a:rPr lang="hu-HU" sz="1400" dirty="0"/>
              <a:t> </a:t>
            </a:r>
            <a:r>
              <a:rPr lang="hu-HU" sz="1400" dirty="0" err="1"/>
              <a:t>Apps</a:t>
            </a:r>
            <a:r>
              <a:rPr lang="hu-HU" sz="1400" dirty="0"/>
              <a:t>)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Vizuális keresés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 err="1"/>
              <a:t>Mikro</a:t>
            </a:r>
            <a:r>
              <a:rPr lang="hu-HU" sz="1400" dirty="0"/>
              <a:t> pillanatok (Micro-</a:t>
            </a:r>
            <a:r>
              <a:rPr lang="hu-HU" sz="1400" dirty="0" err="1"/>
              <a:t>Moments</a:t>
            </a:r>
            <a:r>
              <a:rPr lang="hu-HU" sz="1400" dirty="0"/>
              <a:t>)</a:t>
            </a:r>
            <a:br>
              <a:rPr lang="hu-HU" sz="1400" dirty="0"/>
            </a:br>
            <a:r>
              <a:rPr lang="hu-HU" sz="1400" dirty="0"/>
              <a:t>új fogyasztói magatartás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Hangos keresés és intelligens hangszórók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Közösségi média történetek (</a:t>
            </a:r>
            <a:r>
              <a:rPr lang="hu-HU" sz="1400" dirty="0" err="1"/>
              <a:t>Social</a:t>
            </a:r>
            <a:r>
              <a:rPr lang="hu-HU" sz="1400" dirty="0"/>
              <a:t> Media </a:t>
            </a:r>
            <a:r>
              <a:rPr lang="hu-HU" sz="1400" dirty="0" err="1"/>
              <a:t>Stories</a:t>
            </a:r>
            <a:r>
              <a:rPr lang="hu-HU" sz="1400" dirty="0"/>
              <a:t>)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endParaRPr lang="hu-HU" b="1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endParaRPr lang="hu-HU" b="1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endParaRPr lang="hu-HU" sz="1400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endParaRPr lang="hu-HU" sz="14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1D9665E-7E95-408A-A223-CAF93D41A89E}"/>
              </a:ext>
            </a:extLst>
          </p:cNvPr>
          <p:cNvSpPr txBox="1"/>
          <p:nvPr/>
        </p:nvSpPr>
        <p:spPr>
          <a:xfrm>
            <a:off x="4359564" y="5902036"/>
            <a:ext cx="639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D2EBA389-A643-46D8-BE0A-2E33FCE69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6577">
            <a:off x="5045363" y="1090021"/>
            <a:ext cx="5019962" cy="36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10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églalap 2"/>
          <p:cNvSpPr>
            <a:spLocks noGrp="1" noChangeArrowheads="1"/>
          </p:cNvSpPr>
          <p:nvPr>
            <p:ph type="title"/>
          </p:nvPr>
        </p:nvSpPr>
        <p:spPr>
          <a:xfrm>
            <a:off x="677511" y="609600"/>
            <a:ext cx="8598907" cy="548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/>
              <a:t>Facebook</a:t>
            </a:r>
            <a:endParaRPr lang="hu-HU" sz="2400" b="0" i="0" dirty="0">
              <a:latin typeface="Trebuchet MS"/>
              <a:ea typeface="+mj-ea"/>
              <a:cs typeface="+mj-cs"/>
            </a:endParaRPr>
          </a:p>
        </p:txBody>
      </p:sp>
      <p:sp>
        <p:nvSpPr>
          <p:cNvPr id="92164" name="Téglalap 4"/>
          <p:cNvSpPr>
            <a:spLocks noGrp="1" noChangeArrowheads="1"/>
          </p:cNvSpPr>
          <p:nvPr>
            <p:ph sz="half" idx="1"/>
          </p:nvPr>
        </p:nvSpPr>
        <p:spPr>
          <a:xfrm>
            <a:off x="677511" y="1240169"/>
            <a:ext cx="9229887" cy="4661867"/>
          </a:xfrm>
        </p:spPr>
        <p:txBody>
          <a:bodyPr>
            <a:normAutofit/>
          </a:bodyPr>
          <a:lstStyle/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Ne az idővonalunkon kínált bejegyzés kiemelése gombbal hozzuk létre hirdetésünket, hanem használjuk ki a hirdetéskezelőnk által kínált lehetőségeket</a:t>
            </a:r>
            <a:endParaRPr lang="hu-HU" sz="1400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A 13 kampány cél közül a következő kettő a kiemelten ajánlott:</a:t>
            </a:r>
          </a:p>
          <a:p>
            <a:pPr marL="747522" lvl="1" indent="-347472">
              <a:buClr>
                <a:srgbClr val="90C226"/>
              </a:buClr>
              <a:buFont typeface="Wingdings 3"/>
              <a:buChar char=""/>
            </a:pPr>
            <a:r>
              <a:rPr lang="hu-HU" sz="1200" dirty="0"/>
              <a:t>Forgalom</a:t>
            </a:r>
          </a:p>
          <a:p>
            <a:pPr marL="747522" lvl="1" indent="-347472">
              <a:buClr>
                <a:srgbClr val="90C226"/>
              </a:buClr>
              <a:buFont typeface="Wingdings 3"/>
              <a:buChar char=""/>
            </a:pPr>
            <a:r>
              <a:rPr lang="hu-HU" sz="1200" dirty="0"/>
              <a:t>Bejegyzéshez kötődő</a:t>
            </a:r>
          </a:p>
          <a:p>
            <a:pPr marL="0" indent="0">
              <a:buClr>
                <a:srgbClr val="90C226"/>
              </a:buClr>
              <a:buNone/>
            </a:pPr>
            <a:r>
              <a:rPr lang="hu-HU" sz="1400" dirty="0"/>
              <a:t>	(költséghatékonyak, növelik az organikus népszerűséget is)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Pixel vagy más néven képpont elhelyezése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Fontos odafigyelni, hogy hirdetésünkhöz használt képen a kép méretéhez viszonyítva 20%-</a:t>
            </a:r>
            <a:r>
              <a:rPr lang="hu-HU" sz="1400" dirty="0" err="1"/>
              <a:t>nál</a:t>
            </a:r>
            <a:r>
              <a:rPr lang="hu-HU" sz="1400" dirty="0"/>
              <a:t> ne legyen több a szöveg. (becsapós a rendszer)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Elhelyezések beállítások! Amennyiben nem nyúlunk hozzá a hirdetés megjelenik a Facebook, Instagram, </a:t>
            </a:r>
            <a:r>
              <a:rPr lang="hu-HU" sz="1400" dirty="0" err="1"/>
              <a:t>Audience</a:t>
            </a:r>
            <a:r>
              <a:rPr lang="hu-HU" sz="1400" dirty="0"/>
              <a:t> Network, Messenger felületeken is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 err="1"/>
              <a:t>Youtube</a:t>
            </a:r>
            <a:r>
              <a:rPr lang="hu-HU" dirty="0"/>
              <a:t> csatornánk összekötése a Facebook vállalkozói fiókunkkal</a:t>
            </a:r>
            <a:endParaRPr lang="hu-HU" sz="1400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sz="1400" dirty="0"/>
              <a:t>„adatok és hirdetések” – lapfül</a:t>
            </a:r>
            <a:br>
              <a:rPr lang="hu-HU" sz="1400" dirty="0"/>
            </a:br>
            <a:r>
              <a:rPr lang="hu-HU" sz="1400" dirty="0"/>
              <a:t>Ez minden vállalkozói oldalon elérhető és meg tudjuk nézni, hogy az adott vállalkozás éppen milyen hirdetéseket futtat. Így viszonylag  könnyedén feltérképezhetjük a konkurenciát.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1D9665E-7E95-408A-A223-CAF93D41A89E}"/>
              </a:ext>
            </a:extLst>
          </p:cNvPr>
          <p:cNvSpPr txBox="1"/>
          <p:nvPr/>
        </p:nvSpPr>
        <p:spPr>
          <a:xfrm>
            <a:off x="4359564" y="5902036"/>
            <a:ext cx="639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3065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églalap 2"/>
          <p:cNvSpPr>
            <a:spLocks noGrp="1" noChangeArrowheads="1"/>
          </p:cNvSpPr>
          <p:nvPr>
            <p:ph type="title"/>
          </p:nvPr>
        </p:nvSpPr>
        <p:spPr>
          <a:xfrm>
            <a:off x="677511" y="609600"/>
            <a:ext cx="8598907" cy="548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/>
              <a:t>Instagram</a:t>
            </a:r>
            <a:endParaRPr lang="hu-HU" sz="2400" b="0" i="0" dirty="0">
              <a:latin typeface="Trebuchet MS"/>
              <a:ea typeface="+mj-ea"/>
              <a:cs typeface="+mj-cs"/>
            </a:endParaRPr>
          </a:p>
        </p:txBody>
      </p:sp>
      <p:sp>
        <p:nvSpPr>
          <p:cNvPr id="92164" name="Téglalap 4"/>
          <p:cNvSpPr>
            <a:spLocks noGrp="1" noChangeArrowheads="1"/>
          </p:cNvSpPr>
          <p:nvPr>
            <p:ph sz="half" idx="1"/>
          </p:nvPr>
        </p:nvSpPr>
        <p:spPr>
          <a:xfrm>
            <a:off x="677511" y="1240169"/>
            <a:ext cx="9229887" cy="4661867"/>
          </a:xfrm>
        </p:spPr>
        <p:txBody>
          <a:bodyPr>
            <a:normAutofit/>
          </a:bodyPr>
          <a:lstStyle/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Kevesen használják (még) -&gt; kisebb költséggel lehetünk hatékonyak</a:t>
            </a:r>
            <a:endParaRPr lang="hu-HU" sz="1400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Az Insta „szakemberek” által ajánlott követési módszer nagy hibája</a:t>
            </a:r>
            <a:endParaRPr lang="hu-HU" sz="1400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 err="1"/>
              <a:t>Kössük</a:t>
            </a:r>
            <a:r>
              <a:rPr lang="hu-HU" dirty="0"/>
              <a:t> össze vállalkozói Facebook oldalunkat és Insta fiókunkat</a:t>
            </a:r>
            <a:endParaRPr lang="hu-HU" sz="1400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A két felületen kommunikáljunk más tartalmakat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Váltsunk át üzleti profilra (Az Insta rákérdez)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A Magyar piacra ékezeteket kategórianeveket használjunk</a:t>
            </a:r>
            <a:br>
              <a:rPr lang="hu-HU" dirty="0"/>
            </a:br>
            <a:r>
              <a:rPr lang="hu-HU" dirty="0"/>
              <a:t>(Több ingyenes népszerű magyar hastag kategória kereső oldal van, ami hihetetlen népszerű és temérdek bejegyzéssel rendelkező releváns kategóriát tud felsorolni. ) 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Max 15. kategória. (A tapasztalat azt mutatja, hogy a „minél több annál jobb” nem mindig működik)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A </a:t>
            </a:r>
            <a:r>
              <a:rPr lang="hu-HU" dirty="0" err="1"/>
              <a:t>Bioban</a:t>
            </a:r>
            <a:r>
              <a:rPr lang="hu-HU" dirty="0"/>
              <a:t> helyezzük el a weboldalunk linkjét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1D9665E-7E95-408A-A223-CAF93D41A89E}"/>
              </a:ext>
            </a:extLst>
          </p:cNvPr>
          <p:cNvSpPr txBox="1"/>
          <p:nvPr/>
        </p:nvSpPr>
        <p:spPr>
          <a:xfrm>
            <a:off x="4359564" y="5902036"/>
            <a:ext cx="639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8568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églalap 2"/>
          <p:cNvSpPr>
            <a:spLocks noGrp="1" noChangeArrowheads="1"/>
          </p:cNvSpPr>
          <p:nvPr>
            <p:ph type="title"/>
          </p:nvPr>
        </p:nvSpPr>
        <p:spPr>
          <a:xfrm>
            <a:off x="677511" y="609600"/>
            <a:ext cx="8598907" cy="548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/>
              <a:t>Google </a:t>
            </a:r>
            <a:r>
              <a:rPr lang="hu-HU" sz="2400" dirty="0" err="1"/>
              <a:t>Ads</a:t>
            </a:r>
            <a:endParaRPr lang="hu-HU" sz="2400" b="0" i="0" dirty="0">
              <a:latin typeface="Trebuchet MS"/>
              <a:ea typeface="+mj-ea"/>
              <a:cs typeface="+mj-cs"/>
            </a:endParaRPr>
          </a:p>
        </p:txBody>
      </p:sp>
      <p:sp>
        <p:nvSpPr>
          <p:cNvPr id="92164" name="Téglalap 4"/>
          <p:cNvSpPr>
            <a:spLocks noGrp="1" noChangeArrowheads="1"/>
          </p:cNvSpPr>
          <p:nvPr>
            <p:ph sz="half" idx="1"/>
          </p:nvPr>
        </p:nvSpPr>
        <p:spPr>
          <a:xfrm>
            <a:off x="677511" y="1240169"/>
            <a:ext cx="9229887" cy="4661867"/>
          </a:xfrm>
        </p:spPr>
        <p:txBody>
          <a:bodyPr>
            <a:normAutofit/>
          </a:bodyPr>
          <a:lstStyle/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A régi és az új rendszer közötti különbségek. (Aktualizálni kell a kampányokat, nem elég csak </a:t>
            </a:r>
            <a:r>
              <a:rPr lang="hu-HU" dirty="0" err="1"/>
              <a:t>migrálni</a:t>
            </a:r>
            <a:r>
              <a:rPr lang="hu-HU" dirty="0"/>
              <a:t>)</a:t>
            </a:r>
            <a:endParaRPr lang="hu-HU" sz="1400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Értékesítésre, konverzióra optimalizált kampányoknál, </a:t>
            </a:r>
            <a:r>
              <a:rPr lang="hu-HU" b="1" dirty="0"/>
              <a:t>valóban</a:t>
            </a:r>
            <a:r>
              <a:rPr lang="hu-HU" dirty="0"/>
              <a:t> mérjünk konverziót</a:t>
            </a:r>
            <a:endParaRPr lang="hu-HU" sz="1400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Elég egy rosszul választott ajánlattételi stratégia és célunk elérését már akár 10-szer drágább konverziós értékre is feltornázhatjuk</a:t>
            </a:r>
            <a:endParaRPr lang="hu-HU" sz="1400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A rosszul beállított </a:t>
            </a:r>
            <a:r>
              <a:rPr lang="hu-HU" dirty="0" err="1"/>
              <a:t>remarketing</a:t>
            </a:r>
            <a:r>
              <a:rPr lang="hu-HU" dirty="0"/>
              <a:t> nem márkánk építését szolgálja!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Ne játszunk a napi költségkeretekkel túl nagy arányban, mert kárt okozhat! (Megsértődik a fiók)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A napi költségkeretet van, hogy az </a:t>
            </a:r>
            <a:r>
              <a:rPr lang="hu-HU" dirty="0" err="1"/>
              <a:t>Ads</a:t>
            </a:r>
            <a:r>
              <a:rPr lang="hu-HU" dirty="0"/>
              <a:t> saját maga megduplázza.</a:t>
            </a:r>
          </a:p>
          <a:p>
            <a:pPr marL="0" indent="0">
              <a:buClr>
                <a:srgbClr val="90C226"/>
              </a:buClr>
              <a:buNone/>
            </a:pPr>
            <a:r>
              <a:rPr lang="hu-HU" dirty="0"/>
              <a:t>	Amennyiben nem hónapban gondolkodunk, hanem csak 2 hétig akarunk futtatni 	egy kampányt, akkor erre oda kell figyelni.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1D9665E-7E95-408A-A223-CAF93D41A89E}"/>
              </a:ext>
            </a:extLst>
          </p:cNvPr>
          <p:cNvSpPr txBox="1"/>
          <p:nvPr/>
        </p:nvSpPr>
        <p:spPr>
          <a:xfrm>
            <a:off x="4359564" y="5902036"/>
            <a:ext cx="639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1799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églalap 2"/>
          <p:cNvSpPr>
            <a:spLocks noGrp="1" noChangeArrowheads="1"/>
          </p:cNvSpPr>
          <p:nvPr>
            <p:ph type="title"/>
          </p:nvPr>
        </p:nvSpPr>
        <p:spPr>
          <a:xfrm>
            <a:off x="677511" y="609600"/>
            <a:ext cx="8598907" cy="548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/>
              <a:t>11 Online marketing tipp</a:t>
            </a:r>
            <a:endParaRPr lang="hu-HU" sz="2400" b="0" i="0" dirty="0">
              <a:latin typeface="Trebuchet MS"/>
              <a:ea typeface="+mj-ea"/>
              <a:cs typeface="+mj-cs"/>
            </a:endParaRPr>
          </a:p>
        </p:txBody>
      </p:sp>
      <p:sp>
        <p:nvSpPr>
          <p:cNvPr id="92164" name="Téglalap 4"/>
          <p:cNvSpPr>
            <a:spLocks noGrp="1" noChangeArrowheads="1"/>
          </p:cNvSpPr>
          <p:nvPr>
            <p:ph sz="half" idx="1"/>
          </p:nvPr>
        </p:nvSpPr>
        <p:spPr>
          <a:xfrm>
            <a:off x="677511" y="1240169"/>
            <a:ext cx="8872889" cy="5118686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90C226"/>
              </a:buClr>
              <a:buNone/>
            </a:pPr>
            <a:r>
              <a:rPr lang="hu-HU" sz="1400" dirty="0">
                <a:solidFill>
                  <a:srgbClr val="FF0000"/>
                </a:solidFill>
              </a:rPr>
              <a:t>-1    Ne fogjunk bele túl sok dologba egyszerre – a kevesebb néha több</a:t>
            </a:r>
          </a:p>
          <a:p>
            <a:pPr marL="347472" indent="-347472">
              <a:buClr>
                <a:srgbClr val="90C226"/>
              </a:buClr>
              <a:buFont typeface="+mj-lt"/>
              <a:buAutoNum type="arabicPeriod"/>
            </a:pPr>
            <a:r>
              <a:rPr lang="hu-HU" sz="1400" dirty="0"/>
              <a:t>Különböztesse meg magát a versenytársaitól</a:t>
            </a:r>
          </a:p>
          <a:p>
            <a:pPr marL="347472" indent="-347472">
              <a:buClr>
                <a:srgbClr val="90C226"/>
              </a:buClr>
              <a:buFont typeface="+mj-lt"/>
              <a:buAutoNum type="arabicPeriod"/>
            </a:pPr>
            <a:r>
              <a:rPr lang="hu-HU" sz="1400" dirty="0"/>
              <a:t>Mindent – tényleg mindent - optimalizáljon mobilra</a:t>
            </a:r>
          </a:p>
          <a:p>
            <a:pPr marL="347472" indent="-347472">
              <a:buClr>
                <a:srgbClr val="90C226"/>
              </a:buClr>
              <a:buFont typeface="+mj-lt"/>
              <a:buAutoNum type="arabicPeriod"/>
            </a:pPr>
            <a:r>
              <a:rPr lang="hu-HU" sz="1400" dirty="0"/>
              <a:t>SEO – keresőoptimalizálás</a:t>
            </a:r>
          </a:p>
          <a:p>
            <a:pPr marL="747522" lvl="1" indent="-347472">
              <a:buClr>
                <a:srgbClr val="90C226"/>
              </a:buClr>
            </a:pPr>
            <a:r>
              <a:rPr lang="hu-HU" sz="1200" dirty="0"/>
              <a:t>Portál optimalizálás</a:t>
            </a:r>
          </a:p>
          <a:p>
            <a:pPr marL="747522" lvl="1" indent="-347472">
              <a:buClr>
                <a:srgbClr val="90C226"/>
              </a:buClr>
            </a:pPr>
            <a:r>
              <a:rPr lang="hu-HU" sz="1200" dirty="0"/>
              <a:t>Oldalak optimalizálása – minden oldal </a:t>
            </a:r>
            <a:r>
              <a:rPr lang="hu-HU" sz="1200" dirty="0" err="1"/>
              <a:t>landing</a:t>
            </a:r>
            <a:r>
              <a:rPr lang="hu-HU" sz="1200" dirty="0"/>
              <a:t> </a:t>
            </a:r>
            <a:r>
              <a:rPr lang="hu-HU" sz="1200" dirty="0" err="1"/>
              <a:t>page</a:t>
            </a:r>
            <a:r>
              <a:rPr lang="hu-HU" sz="1200" dirty="0"/>
              <a:t>!</a:t>
            </a:r>
          </a:p>
          <a:p>
            <a:pPr marL="747522" lvl="1" indent="-347472">
              <a:buClr>
                <a:srgbClr val="90C226"/>
              </a:buClr>
            </a:pPr>
            <a:r>
              <a:rPr lang="hu-HU" sz="1200" dirty="0"/>
              <a:t>Eszközoptimalizálás</a:t>
            </a:r>
          </a:p>
          <a:p>
            <a:pPr marL="747522" lvl="1" indent="-347472">
              <a:buClr>
                <a:srgbClr val="90C226"/>
              </a:buClr>
            </a:pPr>
            <a:r>
              <a:rPr lang="hu-HU" sz="1200" dirty="0"/>
              <a:t>Hiteles linképítés</a:t>
            </a:r>
            <a:endParaRPr lang="hu-HU" sz="1400" dirty="0"/>
          </a:p>
          <a:p>
            <a:pPr marL="347472" indent="-347472">
              <a:buClr>
                <a:srgbClr val="90C226"/>
              </a:buClr>
              <a:buFont typeface="+mj-lt"/>
              <a:buAutoNum type="arabicPeriod"/>
            </a:pPr>
            <a:r>
              <a:rPr lang="hu-HU" sz="1400" dirty="0"/>
              <a:t>Google Cégem pontos kitöltése, frissítése, Ügyfél vélemények kezelése</a:t>
            </a:r>
          </a:p>
          <a:p>
            <a:pPr marL="347472" indent="-347472">
              <a:buClr>
                <a:srgbClr val="90C226"/>
              </a:buClr>
              <a:buFont typeface="+mj-lt"/>
              <a:buAutoNum type="arabicPeriod"/>
            </a:pPr>
            <a:r>
              <a:rPr lang="hu-HU" sz="1400" dirty="0"/>
              <a:t>E-mail marketing - ne becsülje le a hatékonyságát</a:t>
            </a:r>
          </a:p>
          <a:p>
            <a:pPr marL="347472" indent="-347472">
              <a:buClr>
                <a:srgbClr val="90C226"/>
              </a:buClr>
              <a:buFont typeface="+mj-lt"/>
              <a:buAutoNum type="arabicPeriod"/>
            </a:pPr>
            <a:r>
              <a:rPr lang="hu-HU" sz="1400" dirty="0"/>
              <a:t>Hozzon létre érdekes tartalmat</a:t>
            </a:r>
          </a:p>
          <a:p>
            <a:pPr marL="347472" indent="-347472">
              <a:buClr>
                <a:srgbClr val="90C226"/>
              </a:buClr>
              <a:buFont typeface="+mj-lt"/>
              <a:buAutoNum type="arabicPeriod"/>
            </a:pPr>
            <a:r>
              <a:rPr lang="hu-HU" sz="1400" dirty="0"/>
              <a:t>Hozzon létre professzionális vizuális tartalmat</a:t>
            </a:r>
          </a:p>
          <a:p>
            <a:pPr marL="347472" indent="-347472">
              <a:buClr>
                <a:srgbClr val="90C226"/>
              </a:buClr>
              <a:buFont typeface="+mj-lt"/>
              <a:buAutoNum type="arabicPeriod"/>
            </a:pPr>
            <a:r>
              <a:rPr lang="hu-HU" sz="1400" dirty="0"/>
              <a:t>Keresse meg helyét a közösségi médiában</a:t>
            </a:r>
          </a:p>
          <a:p>
            <a:pPr marL="347472" indent="-347472">
              <a:buClr>
                <a:srgbClr val="90C226"/>
              </a:buClr>
              <a:buFont typeface="+mj-lt"/>
              <a:buAutoNum type="arabicPeriod"/>
            </a:pPr>
            <a:r>
              <a:rPr lang="hu-HU" sz="1400" dirty="0" err="1"/>
              <a:t>Influencer</a:t>
            </a:r>
            <a:r>
              <a:rPr lang="hu-HU" sz="1400" dirty="0"/>
              <a:t> Marketing</a:t>
            </a:r>
          </a:p>
          <a:p>
            <a:pPr marL="347472" indent="-347472">
              <a:buClr>
                <a:srgbClr val="90C226"/>
              </a:buClr>
              <a:buFont typeface="+mj-lt"/>
              <a:buAutoNum type="arabicPeriod"/>
            </a:pPr>
            <a:r>
              <a:rPr lang="hu-HU" sz="1400" dirty="0"/>
              <a:t>Használjon fizetett hirdetést (Google ADS / Facebook)</a:t>
            </a:r>
          </a:p>
          <a:p>
            <a:pPr marL="347472" indent="-347472">
              <a:buClr>
                <a:srgbClr val="90C226"/>
              </a:buClr>
              <a:buFont typeface="+mj-lt"/>
              <a:buAutoNum type="arabicPeriod"/>
            </a:pPr>
            <a:r>
              <a:rPr lang="hu-HU" sz="1400" dirty="0"/>
              <a:t>Optimalizálja honlapját a hangalapú keresésekhez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endParaRPr lang="hu-HU" b="1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endParaRPr lang="hu-HU" sz="1400" dirty="0"/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endParaRPr lang="hu-HU" sz="14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1D9665E-7E95-408A-A223-CAF93D41A89E}"/>
              </a:ext>
            </a:extLst>
          </p:cNvPr>
          <p:cNvSpPr txBox="1"/>
          <p:nvPr/>
        </p:nvSpPr>
        <p:spPr>
          <a:xfrm>
            <a:off x="4359564" y="5902036"/>
            <a:ext cx="639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8367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églalap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/>
              <a:t>A Google keresési rangsorát befolyásoló legfontosabb tényezők 2019-ban</a:t>
            </a:r>
            <a:endParaRPr lang="hu-HU" sz="2400" b="0" i="0" dirty="0">
              <a:latin typeface="Trebuchet MS"/>
              <a:ea typeface="+mj-ea"/>
              <a:cs typeface="+mj-cs"/>
            </a:endParaRPr>
          </a:p>
        </p:txBody>
      </p:sp>
      <p:sp>
        <p:nvSpPr>
          <p:cNvPr id="92164" name="Téglalap 4"/>
          <p:cNvSpPr>
            <a:spLocks noGrp="1" noChangeArrowheads="1"/>
          </p:cNvSpPr>
          <p:nvPr>
            <p:ph sz="half" idx="1"/>
          </p:nvPr>
        </p:nvSpPr>
        <p:spPr>
          <a:xfrm>
            <a:off x="677511" y="1663700"/>
            <a:ext cx="8872889" cy="4377661"/>
          </a:xfrm>
        </p:spPr>
        <p:txBody>
          <a:bodyPr>
            <a:normAutofit/>
          </a:bodyPr>
          <a:lstStyle/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Óvatos kulcsszóhasználat a szövegben</a:t>
            </a:r>
          </a:p>
          <a:p>
            <a:pPr marL="400050" lvl="1" indent="0">
              <a:buClr>
                <a:srgbClr val="90C226"/>
              </a:buClr>
              <a:buNone/>
            </a:pPr>
            <a:r>
              <a:rPr lang="hu-HU" dirty="0"/>
              <a:t>A legutóbbi Google algoritmus frissítése, a Google </a:t>
            </a:r>
            <a:r>
              <a:rPr lang="hu-HU" dirty="0" err="1"/>
              <a:t>Maccabee</a:t>
            </a:r>
            <a:r>
              <a:rPr lang="hu-HU" dirty="0"/>
              <a:t> frissítésnek a célja, hogy javítsa a felhasználói élményt. Ezt úgy hajtja végre, hogy a kulcsszó direkt halmozását a szövegben bünteti.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Mobilbarát weboldalak</a:t>
            </a:r>
          </a:p>
          <a:p>
            <a:pPr marL="400050" lvl="1" indent="0">
              <a:buClr>
                <a:srgbClr val="90C226"/>
              </a:buClr>
              <a:buNone/>
            </a:pPr>
            <a:r>
              <a:rPr lang="hu-HU" dirty="0"/>
              <a:t>Hagyott már ott weboldalt, mert az olvashatatlan volt a mobilon? A statisztikák szerint már Ön is hagyott :-)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Titkosított kommunikáció a weboldallal (HTTPS kontra HTTP)</a:t>
            </a:r>
          </a:p>
          <a:p>
            <a:pPr marL="400050" lvl="1" indent="0">
              <a:buClr>
                <a:srgbClr val="90C226"/>
              </a:buClr>
              <a:buNone/>
            </a:pPr>
            <a:r>
              <a:rPr lang="hu-HU" dirty="0"/>
              <a:t>A weboldal kommunikációjának titkosítása komoly rangsorelőnyt jelent a Google keresési listájában. (https://webmasters.googleblog.com/2014/08/https-as-ranking-signal.html)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Oldal sebesség</a:t>
            </a:r>
          </a:p>
          <a:p>
            <a:pPr marL="400050" lvl="1" indent="0">
              <a:buClr>
                <a:srgbClr val="90C226"/>
              </a:buClr>
              <a:buNone/>
            </a:pPr>
            <a:r>
              <a:rPr lang="hu-HU" dirty="0"/>
              <a:t>2019-ban a keresőket használók válaszokat kérnek, és azokat gyorsan – AZONNAL – szeretnék megkapni.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2D977C0-5782-4736-B81B-86F5BE8E7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3494" y="428047"/>
            <a:ext cx="1575088" cy="13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29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églalap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/>
              <a:t>A Google keresési rangsorát befolyásoló legfontosabb tényezők 2019-ban</a:t>
            </a:r>
            <a:endParaRPr lang="hu-HU" sz="2400" b="0" i="0" dirty="0">
              <a:latin typeface="Trebuchet MS"/>
              <a:ea typeface="+mj-ea"/>
              <a:cs typeface="+mj-cs"/>
            </a:endParaRPr>
          </a:p>
        </p:txBody>
      </p:sp>
      <p:sp>
        <p:nvSpPr>
          <p:cNvPr id="92164" name="Téglalap 4"/>
          <p:cNvSpPr>
            <a:spLocks noGrp="1" noChangeArrowheads="1"/>
          </p:cNvSpPr>
          <p:nvPr>
            <p:ph sz="half" idx="1"/>
          </p:nvPr>
        </p:nvSpPr>
        <p:spPr>
          <a:xfrm>
            <a:off x="677511" y="1736436"/>
            <a:ext cx="8237889" cy="4304925"/>
          </a:xfrm>
        </p:spPr>
        <p:txBody>
          <a:bodyPr>
            <a:normAutofit/>
          </a:bodyPr>
          <a:lstStyle/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r>
              <a:rPr lang="hu-HU" dirty="0"/>
              <a:t>Oldal betöltődés sebessége</a:t>
            </a:r>
          </a:p>
          <a:p>
            <a:pPr marL="347472" indent="-347472">
              <a:buClr>
                <a:srgbClr val="90C226"/>
              </a:buClr>
              <a:buFont typeface="Wingdings 3"/>
              <a:buChar char=""/>
            </a:pP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E99ACD51-91C8-423A-A25C-28930A96E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774" y="2133601"/>
            <a:ext cx="7014573" cy="3990108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74D9ADA7-D5BB-4A45-9FD6-4E025E7BF910}"/>
              </a:ext>
            </a:extLst>
          </p:cNvPr>
          <p:cNvSpPr txBox="1"/>
          <p:nvPr/>
        </p:nvSpPr>
        <p:spPr>
          <a:xfrm>
            <a:off x="4627418" y="3214255"/>
            <a:ext cx="68870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1 - 3 sec között:  32%-</a:t>
            </a:r>
            <a:r>
              <a:rPr lang="hu-HU" dirty="0" err="1"/>
              <a:t>al</a:t>
            </a:r>
            <a:r>
              <a:rPr lang="hu-HU" dirty="0"/>
              <a:t> növeli a visszafordulás valószínűségét</a:t>
            </a:r>
          </a:p>
          <a:p>
            <a:endParaRPr lang="hu-HU" dirty="0"/>
          </a:p>
          <a:p>
            <a:r>
              <a:rPr lang="hu-HU" dirty="0"/>
              <a:t>1 - 5 sec között:  90%-</a:t>
            </a:r>
            <a:r>
              <a:rPr lang="hu-HU" dirty="0" err="1"/>
              <a:t>al</a:t>
            </a:r>
            <a:r>
              <a:rPr lang="hu-HU" dirty="0"/>
              <a:t> növeli a visszafordulás valószínűségét</a:t>
            </a:r>
          </a:p>
          <a:p>
            <a:endParaRPr lang="hu-HU" dirty="0"/>
          </a:p>
          <a:p>
            <a:r>
              <a:rPr lang="hu-HU" dirty="0"/>
              <a:t>1 - 6 sec között:  106%-</a:t>
            </a:r>
            <a:r>
              <a:rPr lang="hu-HU" dirty="0" err="1"/>
              <a:t>al</a:t>
            </a:r>
            <a:r>
              <a:rPr lang="hu-HU" dirty="0"/>
              <a:t> növeli a visszafordulás valószínűségét</a:t>
            </a:r>
          </a:p>
          <a:p>
            <a:endParaRPr lang="hu-HU" dirty="0"/>
          </a:p>
          <a:p>
            <a:r>
              <a:rPr lang="hu-HU" dirty="0"/>
              <a:t>1 - 10 sec között: 123%-</a:t>
            </a:r>
            <a:r>
              <a:rPr lang="hu-HU" dirty="0" err="1"/>
              <a:t>al</a:t>
            </a:r>
            <a:r>
              <a:rPr lang="hu-HU" dirty="0"/>
              <a:t> növeli a visszafordulás valószínűségét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D745523F-17A4-46E4-973D-1DE6B264E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3494" y="428047"/>
            <a:ext cx="1575088" cy="13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435130"/>
      </p:ext>
    </p:extLst>
  </p:cSld>
  <p:clrMapOvr>
    <a:masterClrMapping/>
  </p:clrMapOvr>
</p:sld>
</file>

<file path=ppt/theme/theme1.xml><?xml version="1.0" encoding="utf-8"?>
<a:theme xmlns:a="http://schemas.openxmlformats.org/drawingml/2006/main" name="Dimenzió">
  <a:themeElements>
    <a:clrScheme name="Kék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Strategy_FacetGreenTheme_16x9_TP103418064" id="{12E78A16-A9EF-407F-BDCF-A9A06D81216B}" vid="{B3872B60-3B4F-4380-8465-5D96EE78DF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Kereskedelmi stratégiai bemutató csiszolt drágaköves témával (szélessávú)</Template>
  <TotalTime>1303</TotalTime>
  <Words>2058</Words>
  <Application>Microsoft Office PowerPoint</Application>
  <PresentationFormat>Egyéni</PresentationFormat>
  <Paragraphs>263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Dimenzió</vt:lpstr>
      <vt:lpstr>Online marketing trendek, tippek, trükkök költséghatékonyan</vt:lpstr>
      <vt:lpstr>Mai témánk</vt:lpstr>
      <vt:lpstr>OnLine marketing trendek</vt:lpstr>
      <vt:lpstr>Facebook</vt:lpstr>
      <vt:lpstr>Instagram</vt:lpstr>
      <vt:lpstr>Google Ads</vt:lpstr>
      <vt:lpstr>11 Online marketing tipp</vt:lpstr>
      <vt:lpstr>A Google keresési rangsorát befolyásoló legfontosabb tényezők 2019-ban</vt:lpstr>
      <vt:lpstr>A Google keresési rangsorát befolyásoló legfontosabb tényezők 2019-ban</vt:lpstr>
      <vt:lpstr>A Google keresési rangsorát befolyásoló legfontosabb tényezők 2019-ban</vt:lpstr>
      <vt:lpstr>A Google keresési rangsorát befolyásoló legfontosabb tényezők 2019-ban</vt:lpstr>
      <vt:lpstr>A Google keresési rangsorát befolyásoló legfontosabb tényezők 2019-ban</vt:lpstr>
      <vt:lpstr>Jelenleg itt tartunk  </vt:lpstr>
      <vt:lpstr>ON-PAGE SEO – 16 kihagyhatatlan lépésben</vt:lpstr>
      <vt:lpstr>Az oldalcímek helyes beállítása</vt:lpstr>
      <vt:lpstr>Keresőbarát URL (oldalcím) beállítása</vt:lpstr>
      <vt:lpstr>Használjon multimédia elemeket a közzétett tartalomban</vt:lpstr>
      <vt:lpstr>A kulcsszót helyezze el a friss tartalom első részében</vt:lpstr>
      <vt:lpstr>Csökkentsük az oldal betöltődésének idejét</vt:lpstr>
      <vt:lpstr>Publikáljon hosszú tartalmakat</vt:lpstr>
      <vt:lpstr>Használjon LSI (Latent Semantic Indexing) kulcsszavakat</vt:lpstr>
      <vt:lpstr>Belső linkek</vt:lpstr>
      <vt:lpstr>Tartalomra mutató linkek optimalizálása</vt:lpstr>
      <vt:lpstr>+1 Bónusz tipp: Maximalizálja a CTR-t (átkattintási arány)</vt:lpstr>
      <vt:lpstr>Ingyenes ellenőrző eszközök, segédletek</vt:lpstr>
      <vt:lpstr>Ingyenes ellenőrző eszközök, segédletek</vt:lpstr>
      <vt:lpstr>Ingyenes ellenőrző eszközök, segédletek</vt:lpstr>
      <vt:lpstr>Ingyenes ellenőrző eszközök, segédletek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Keresőoptimalizálás - SEO  Kiképzőtábor, 2018</dc:title>
  <dc:creator>Horvath Antal</dc:creator>
  <cp:lastModifiedBy>turizmus05</cp:lastModifiedBy>
  <cp:revision>145</cp:revision>
  <dcterms:created xsi:type="dcterms:W3CDTF">2018-04-14T17:21:51Z</dcterms:created>
  <dcterms:modified xsi:type="dcterms:W3CDTF">2019-04-24T12:47:23Z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